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39"/>
  </p:notesMasterIdLst>
  <p:handoutMasterIdLst>
    <p:handoutMasterId r:id="rId40"/>
  </p:handoutMasterIdLst>
  <p:sldIdLst>
    <p:sldId id="256" r:id="rId2"/>
    <p:sldId id="264" r:id="rId3"/>
    <p:sldId id="326" r:id="rId4"/>
    <p:sldId id="348" r:id="rId5"/>
    <p:sldId id="347" r:id="rId6"/>
    <p:sldId id="265" r:id="rId7"/>
    <p:sldId id="333" r:id="rId8"/>
    <p:sldId id="321" r:id="rId9"/>
    <p:sldId id="329" r:id="rId10"/>
    <p:sldId id="330" r:id="rId11"/>
    <p:sldId id="331" r:id="rId12"/>
    <p:sldId id="332" r:id="rId13"/>
    <p:sldId id="343" r:id="rId14"/>
    <p:sldId id="344" r:id="rId15"/>
    <p:sldId id="345" r:id="rId16"/>
    <p:sldId id="336" r:id="rId17"/>
    <p:sldId id="335" r:id="rId18"/>
    <p:sldId id="337" r:id="rId19"/>
    <p:sldId id="338" r:id="rId20"/>
    <p:sldId id="340" r:id="rId21"/>
    <p:sldId id="341" r:id="rId22"/>
    <p:sldId id="277" r:id="rId23"/>
    <p:sldId id="342" r:id="rId24"/>
    <p:sldId id="259" r:id="rId25"/>
    <p:sldId id="275" r:id="rId26"/>
    <p:sldId id="287" r:id="rId27"/>
    <p:sldId id="346" r:id="rId28"/>
    <p:sldId id="272" r:id="rId29"/>
    <p:sldId id="274" r:id="rId30"/>
    <p:sldId id="276" r:id="rId31"/>
    <p:sldId id="278" r:id="rId32"/>
    <p:sldId id="292" r:id="rId33"/>
    <p:sldId id="293" r:id="rId34"/>
    <p:sldId id="294" r:id="rId35"/>
    <p:sldId id="297" r:id="rId36"/>
    <p:sldId id="295" r:id="rId37"/>
    <p:sldId id="301" r:id="rId38"/>
  </p:sldIdLst>
  <p:sldSz cx="9144000" cy="6858000" type="screen4x3"/>
  <p:notesSz cx="6858000" cy="91995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0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39188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739188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C53C2D71-FDC9-4A3B-8A6F-1C90C35919E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5358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630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7630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52B27764-B79E-469C-A9E7-AB266463D35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0218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6EEF360E-E634-4914-AD62-D849105CADE9}" type="slidenum">
              <a:rPr lang="en-US" sz="1200">
                <a:latin typeface="Times New Roman" pitchFamily="18" charset="0"/>
              </a:rPr>
              <a:pPr eaLnBrk="1" hangingPunct="1"/>
              <a:t>1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5232C74-0C9F-4DBF-AA1B-0864822B1AE6}" type="slidenum">
              <a:rPr lang="en-US"/>
              <a:pPr eaLnBrk="1" hangingPunct="1"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C0689B7-3A8D-4B25-AA45-6EA36F2EFDE3}" type="slidenum">
              <a:rPr lang="en-US"/>
              <a:pPr eaLnBrk="1" hangingPunct="1"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7A4CEA-718E-407D-8CFF-A239FFAF480B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369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EC45B286-BA97-4E68-BE8C-2352709BD491}" type="slidenum">
              <a:rPr lang="en-US" sz="1200">
                <a:latin typeface="Times New Roman" pitchFamily="18" charset="0"/>
              </a:rPr>
              <a:pPr eaLnBrk="1" hangingPunct="1"/>
              <a:t>13</a:t>
            </a:fld>
            <a:endParaRPr lang="en-US" sz="120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E0585D4A-BA10-4FD1-900C-2E3E0E49A044}" type="slidenum">
              <a:rPr lang="en-US" sz="1200">
                <a:latin typeface="Times New Roman" pitchFamily="18" charset="0"/>
              </a:rPr>
              <a:pPr eaLnBrk="1" hangingPunct="1"/>
              <a:t>14</a:t>
            </a:fld>
            <a:endParaRPr lang="en-US" sz="120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37CAAEA7-BDAE-4C2B-BAD5-71E3878ED68D}" type="slidenum">
              <a:rPr lang="en-US" sz="1200">
                <a:latin typeface="Times New Roman" pitchFamily="18" charset="0"/>
              </a:rPr>
              <a:pPr eaLnBrk="1" hangingPunct="1"/>
              <a:t>15</a:t>
            </a:fld>
            <a:endParaRPr lang="en-US" sz="120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N.B.: An informational norm is a social norm constraining the collection, use, and distribution of personal information that is not necessarily a coordination norm.</a:t>
            </a: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063E135-55E9-4335-A1BF-86A6C1FFD8CB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16</a:t>
            </a:fld>
            <a:endParaRPr lang="en-US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4B6D9EE-8335-4917-8E45-B37E59CF8A2A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17</a:t>
            </a:fld>
            <a:endParaRPr lang="en-US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E213AEE-0DF2-43A2-9643-AD45A17AA082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18</a:t>
            </a:fld>
            <a:endParaRPr lang="en-US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95A5630-0EEF-431B-9AF6-A5D665FEA209}" type="slidenum">
              <a:rPr lang="en-US" altLang="en-US" smtClean="0"/>
              <a:pPr eaLnBrk="1" hangingPunct="1"/>
              <a:t>19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800">
                <a:latin typeface="Times New Roman" pitchFamily="18" charset="0"/>
                <a:ea typeface="ＭＳ Ｐゴシック" pitchFamily="34" charset="-128"/>
              </a:rPr>
              <a:t>Hackers exploit software defects to gain unauthorized access to online information thereby causing billions of dollars of damage a year. </a:t>
            </a:r>
            <a:endParaRPr lang="en-US"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CB382591-BB6E-4136-B914-AE9BE906F784}" type="slidenum">
              <a:rPr lang="en-US" sz="1200">
                <a:latin typeface="Times New Roman" pitchFamily="18" charset="0"/>
              </a:rPr>
              <a:pPr eaLnBrk="1" hangingPunct="1"/>
              <a:t>2</a:t>
            </a:fld>
            <a:endParaRPr lang="en-US" sz="120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9B37879-F229-4334-8C5E-8F0597AAE30D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20</a:t>
            </a:fld>
            <a:endParaRPr lang="en-US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6BE940E-87E6-4CFD-B89C-F8A144C5628A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21</a:t>
            </a:fld>
            <a:endParaRPr lang="en-US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Times New Roman" pitchFamily="18" charset="0"/>
                <a:ea typeface="ＭＳ Ｐゴシック" pitchFamily="34" charset="-128"/>
              </a:rPr>
              <a:t>To be precise, we obtain the payoff matrix shown by assuming that having a helmet is worth 8 units of utility, being bare headed is worth 5, having an advantage in winning is worth 1, being in a neutral position for winning is worth 0, and being at a disadvantage is worth -8, and that the preferences are independent and can be added.</a:t>
            </a:r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BA21E303-26BD-46D7-A4AA-32285DA64529}" type="slidenum">
              <a:rPr lang="en-US" sz="1200">
                <a:latin typeface="Times New Roman" pitchFamily="18" charset="0"/>
              </a:rPr>
              <a:pPr eaLnBrk="1" hangingPunct="1"/>
              <a:t>22</a:t>
            </a:fld>
            <a:endParaRPr lang="en-US" sz="120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9E0D0B0-A974-4740-B1AB-08FF4D8AAE55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23</a:t>
            </a:fld>
            <a:endParaRPr lang="en-US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AF8ECCFC-4035-4FE6-AB49-6BDA11F715B7}" type="slidenum">
              <a:rPr lang="en-US" sz="1200">
                <a:latin typeface="Times New Roman" pitchFamily="18" charset="0"/>
              </a:rPr>
              <a:pPr eaLnBrk="1" hangingPunct="1"/>
              <a:t>24</a:t>
            </a:fld>
            <a:endParaRPr lang="en-US" sz="120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1B054333-3BCD-4E2A-8F2C-1CF916D3E701}" type="slidenum">
              <a:rPr lang="en-US" sz="1200">
                <a:latin typeface="Times New Roman" pitchFamily="18" charset="0"/>
              </a:rPr>
              <a:pPr eaLnBrk="1" hangingPunct="1"/>
              <a:t>25</a:t>
            </a:fld>
            <a:endParaRPr lang="en-US" sz="120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27764-B79E-469C-A9E7-AB266463D352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24336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27764-B79E-469C-A9E7-AB266463D352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10515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5529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B91E745A-80AB-4A2A-95F7-0A9DB4501465}" type="slidenum">
              <a:rPr lang="en-US" sz="1200">
                <a:latin typeface="Times New Roman" pitchFamily="18" charset="0"/>
              </a:rPr>
              <a:pPr eaLnBrk="1" hangingPunct="1"/>
              <a:t>28</a:t>
            </a:fld>
            <a:endParaRPr lang="en-US" sz="120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5734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C9A5B7BD-0F17-41B9-BA5E-775772858F4C}" type="slidenum">
              <a:rPr lang="en-US" sz="1200">
                <a:latin typeface="Times New Roman" pitchFamily="18" charset="0"/>
              </a:rPr>
              <a:pPr eaLnBrk="1" hangingPunct="1"/>
              <a:t>29</a:t>
            </a:fld>
            <a:endParaRPr lang="en-US" sz="120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27764-B79E-469C-A9E7-AB266463D35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98197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593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DECE081D-B24B-477F-ADB6-76750E70C108}" type="slidenum">
              <a:rPr lang="en-US" sz="1200">
                <a:latin typeface="Times New Roman" pitchFamily="18" charset="0"/>
              </a:rPr>
              <a:pPr eaLnBrk="1" hangingPunct="1"/>
              <a:t>30</a:t>
            </a:fld>
            <a:endParaRPr lang="en-US" sz="120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6144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069205EE-5A0B-415B-83A8-E2D6F6A1E98E}" type="slidenum">
              <a:rPr lang="en-US" sz="1200">
                <a:latin typeface="Times New Roman" pitchFamily="18" charset="0"/>
              </a:rPr>
              <a:pPr eaLnBrk="1" hangingPunct="1"/>
              <a:t>31</a:t>
            </a:fld>
            <a:endParaRPr lang="en-US" sz="120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27764-B79E-469C-A9E7-AB266463D352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46100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27764-B79E-469C-A9E7-AB266463D352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24262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27764-B79E-469C-A9E7-AB266463D352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29446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27764-B79E-469C-A9E7-AB266463D352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34191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27764-B79E-469C-A9E7-AB266463D352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5079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27764-B79E-469C-A9E7-AB266463D352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1321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7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72421639-828C-4D2F-9689-1E2F315776ED}" type="slidenum">
              <a:rPr lang="en-US" sz="1200">
                <a:latin typeface="Times New Roman" pitchFamily="18" charset="0"/>
              </a:rPr>
              <a:pPr eaLnBrk="1" hangingPunct="1"/>
              <a:t>4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Optima" pitchFamily="-8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27764-B79E-469C-A9E7-AB266463D35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9489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AE51A2D5-8649-4983-B5B5-E12B027B60B5}" type="slidenum">
              <a:rPr lang="en-US" sz="1200">
                <a:latin typeface="Times New Roman" pitchFamily="18" charset="0"/>
              </a:rPr>
              <a:pPr eaLnBrk="1" hangingPunct="1"/>
              <a:t>6</a:t>
            </a:fld>
            <a:endParaRPr lang="en-US" sz="120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7A4CEA-718E-407D-8CFF-A239FFAF480B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6197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7A4CEA-718E-407D-8CFF-A239FFAF480B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139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385ABE7-C6FE-4959-AAB3-CA8B7FFAF5C1}" type="slidenum">
              <a:rPr lang="en-US"/>
              <a:pPr eaLnBrk="1" hangingPunct="1"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rgbClr val="FF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7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0B3A74-C077-4C79-9AB8-2674D26ACBA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10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0FC82A-C879-4030-B4C0-D0A8B58FA9F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702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01C7BB-1CFF-4108-8979-C40DEE894F0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986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828044-D727-4DC9-8706-48789998CEE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905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F2658B-8DC9-4841-BFD1-CB7AB9EB074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962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9DF062-DA11-4972-823F-31B7BA404BE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119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0341E5-DEBA-43B9-9303-5BA8009A7A1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320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BA81A2-49F6-47B7-953F-663CDFB16C6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07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2ACC00-6647-4761-B350-890C0B2537A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727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F88BD9-F9EE-4502-9445-45C61AF032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289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242CC4-12CE-4604-A249-E9A00734347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128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6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6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6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aramond" pitchFamily="18" charset="0"/>
              </a:defRPr>
            </a:lvl1pPr>
          </a:lstStyle>
          <a:p>
            <a:fld id="{F1449128-01EC-4A6D-A702-895265DA155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rgbClr val="FF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6" r:id="rId1"/>
    <p:sldLayoutId id="2147483946" r:id="rId2"/>
    <p:sldLayoutId id="2147483947" r:id="rId3"/>
    <p:sldLayoutId id="2147483948" r:id="rId4"/>
    <p:sldLayoutId id="2147483949" r:id="rId5"/>
    <p:sldLayoutId id="2147483950" r:id="rId6"/>
    <p:sldLayoutId id="2147483951" r:id="rId7"/>
    <p:sldLayoutId id="2147483952" r:id="rId8"/>
    <p:sldLayoutId id="2147483953" r:id="rId9"/>
    <p:sldLayoutId id="2147483954" r:id="rId10"/>
    <p:sldLayoutId id="214748395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q"/>
        <a:defRPr sz="2600">
          <a:solidFill>
            <a:schemeClr val="tx1"/>
          </a:solidFill>
          <a:latin typeface="+mn-lt"/>
          <a:ea typeface="ＭＳ Ｐゴシック" charset="-128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n"/>
        <a:defRPr sz="2200">
          <a:solidFill>
            <a:schemeClr val="tx1"/>
          </a:solidFill>
          <a:latin typeface="+mn-lt"/>
          <a:ea typeface="ＭＳ Ｐゴシック" charset="-128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q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4000" b="1">
                <a:ea typeface="ＭＳ Ｐゴシック" pitchFamily="34" charset="-128"/>
              </a:rPr>
              <a:t>Software Security: Economics, and liability issues </a:t>
            </a:r>
            <a:br>
              <a:rPr lang="en-US" sz="4000" b="1">
                <a:ea typeface="ＭＳ Ｐゴシック" pitchFamily="34" charset="-128"/>
              </a:rPr>
            </a:br>
            <a:endParaRPr lang="en-US" sz="4000" b="1">
              <a:ea typeface="ＭＳ Ｐゴシック" pitchFamily="34" charset="-128"/>
            </a:endParaRP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4038600"/>
            <a:ext cx="7543800" cy="2438400"/>
          </a:xfrm>
        </p:spPr>
        <p:txBody>
          <a:bodyPr/>
          <a:lstStyle/>
          <a:p>
            <a:pPr algn="ctr" eaLnBrk="1" hangingPunct="1"/>
            <a:r>
              <a:rPr lang="en-US" b="1">
                <a:ea typeface="ＭＳ Ｐゴシック" pitchFamily="34" charset="-128"/>
              </a:rPr>
              <a:t>Richard </a:t>
            </a:r>
            <a:r>
              <a:rPr lang="en-US" b="1" dirty="0">
                <a:ea typeface="ＭＳ Ｐゴシック" pitchFamily="34" charset="-128"/>
              </a:rPr>
              <a:t>Warner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Two Key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/>
              <a:t>The cost of shortwave radios was relatively small. </a:t>
            </a:r>
          </a:p>
          <a:p>
            <a:pPr lvl="1" eaLnBrk="1" hangingPunct="1">
              <a:defRPr/>
            </a:pPr>
            <a:r>
              <a:rPr lang="en-US" sz="2800" dirty="0">
                <a:ea typeface="+mn-ea"/>
                <a:cs typeface="+mn-cs"/>
              </a:rPr>
              <a:t>“An adequate receiving set . .  can now be got at small cost . . .  obviously it is a source of great protection to their tows.” </a:t>
            </a:r>
          </a:p>
          <a:p>
            <a:pPr lvl="1" eaLnBrk="1" hangingPunct="1">
              <a:defRPr/>
            </a:pPr>
            <a:r>
              <a:rPr lang="en-US" sz="2800" dirty="0"/>
              <a:t>The cost did not put a barge owner at a competitive disadvantage.</a:t>
            </a:r>
          </a:p>
          <a:p>
            <a:pPr eaLnBrk="1" hangingPunct="1">
              <a:defRPr/>
            </a:pPr>
            <a:r>
              <a:rPr lang="en-US" sz="2800" dirty="0"/>
              <a:t>Barge owners could easily compare the cost of the radio and the losses avoided by its use.  </a:t>
            </a:r>
          </a:p>
          <a:p>
            <a:pPr lvl="1" eaLnBrk="1" hangingPunct="1">
              <a:defRPr/>
            </a:pPr>
            <a:r>
              <a:rPr lang="en-US" sz="2800" dirty="0"/>
              <a:t>Storms are difficult to predict, but their occurrence from time to time is certain and the losses can be very large. </a:t>
            </a:r>
          </a:p>
        </p:txBody>
      </p:sp>
    </p:spTree>
    <p:extLst>
      <p:ext uri="{BB962C8B-B14F-4D97-AF65-F5344CB8AC3E}">
        <p14:creationId xmlns:p14="http://schemas.microsoft.com/office/powerpoint/2010/main" val="15153124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Software is Different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19200"/>
            <a:ext cx="8229600" cy="54864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The cost of developing secure software is high enough to put the developer at a competitive disadvantage against those who sell insecure software. </a:t>
            </a:r>
          </a:p>
          <a:p>
            <a:pPr marL="469900" indent="-469900" eaLnBrk="1" hangingPunct="1">
              <a:lnSpc>
                <a:spcPct val="90000"/>
              </a:lnSpc>
              <a:defRPr/>
            </a:pPr>
            <a:r>
              <a:rPr lang="en-US" dirty="0"/>
              <a:t>Special cases aside, software developers cannot get the information they need to make precise enough estimates of the damage to third-parties.   </a:t>
            </a:r>
          </a:p>
          <a:p>
            <a:pPr marL="796925" lvl="1" indent="-469900" eaLnBrk="1" hangingPunct="1">
              <a:lnSpc>
                <a:spcPct val="90000"/>
              </a:lnSpc>
              <a:defRPr/>
            </a:pPr>
            <a:r>
              <a:rPr lang="en-US" dirty="0"/>
              <a:t>The information is typically distributed over millions of people.</a:t>
            </a:r>
          </a:p>
          <a:p>
            <a:pPr marL="796925" lvl="1" indent="-469900" eaLnBrk="1" hangingPunct="1">
              <a:lnSpc>
                <a:spcPct val="90000"/>
              </a:lnSpc>
              <a:defRPr/>
            </a:pPr>
            <a:r>
              <a:rPr lang="en-US" dirty="0"/>
              <a:t>If interested in this problem, follow the development of liability insurance for data breaches. </a:t>
            </a:r>
          </a:p>
          <a:p>
            <a:pPr eaLnBrk="1" hangingPunct="1">
              <a:defRPr/>
            </a:pPr>
            <a:endParaRPr lang="en-US" sz="3200" dirty="0"/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622364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Negligence Liability Is A Bad Idea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410200"/>
          </a:xfrm>
        </p:spPr>
        <p:txBody>
          <a:bodyPr/>
          <a:lstStyle/>
          <a:p>
            <a:r>
              <a:rPr lang="en-US" sz="2800" dirty="0"/>
              <a:t>It is a bad idea to impose a standard for legal liability for the purpose of increasing investment when</a:t>
            </a:r>
          </a:p>
          <a:p>
            <a:pPr lvl="1"/>
            <a:r>
              <a:rPr lang="en-US" sz="2800" dirty="0"/>
              <a:t>those who are to make the investment cannot figure out how much they need to spend to avoid liability, so </a:t>
            </a:r>
          </a:p>
          <a:p>
            <a:pPr lvl="1"/>
            <a:r>
              <a:rPr lang="en-US" sz="2800" dirty="0"/>
              <a:t>People will spend too much or too little—now, too little because big investments will put them at a competitive disadvantage  </a:t>
            </a:r>
          </a:p>
          <a:p>
            <a:r>
              <a:rPr lang="en-US" sz="2800" i="1" dirty="0"/>
              <a:t>So</a:t>
            </a:r>
            <a:r>
              <a:rPr lang="en-US" sz="2800" dirty="0"/>
              <a:t>: we can we change software </a:t>
            </a:r>
            <a:r>
              <a:rPr lang="en-US" sz="2800" b="1" dirty="0"/>
              <a:t>buyers’ </a:t>
            </a:r>
            <a:r>
              <a:rPr lang="en-US" sz="2800" dirty="0"/>
              <a:t>behavior to make them demand and buy only secure software?</a:t>
            </a:r>
          </a:p>
        </p:txBody>
      </p:sp>
    </p:spTree>
    <p:extLst>
      <p:ext uri="{BB962C8B-B14F-4D97-AF65-F5344CB8AC3E}">
        <p14:creationId xmlns:p14="http://schemas.microsoft.com/office/powerpoint/2010/main" val="33029472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pitchFamily="34" charset="-128"/>
              </a:rPr>
              <a:t>Other Liability Options</a:t>
            </a:r>
          </a:p>
        </p:txBody>
      </p:sp>
      <p:sp>
        <p:nvSpPr>
          <p:cNvPr id="430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>
                <a:ea typeface="ＭＳ Ｐゴシック" pitchFamily="34" charset="-128"/>
              </a:rPr>
              <a:t>Strict liability (products liability, but it has negligence elements in it).</a:t>
            </a:r>
          </a:p>
          <a:p>
            <a:r>
              <a:rPr lang="en-US" sz="3200" dirty="0">
                <a:ea typeface="ＭＳ Ｐゴシック" pitchFamily="34" charset="-128"/>
              </a:rPr>
              <a:t>Liability for defective design (has the same problem as negligence—there must be a hypothetically </a:t>
            </a:r>
            <a:r>
              <a:rPr lang="en-US" sz="3200" i="1" dirty="0">
                <a:ea typeface="ＭＳ Ｐゴシック" pitchFamily="34" charset="-128"/>
              </a:rPr>
              <a:t>economically feasible</a:t>
            </a:r>
            <a:r>
              <a:rPr lang="en-US" sz="3200" dirty="0">
                <a:ea typeface="ＭＳ Ｐゴシック" pitchFamily="34" charset="-128"/>
              </a:rPr>
              <a:t> alternative).</a:t>
            </a:r>
          </a:p>
          <a:p>
            <a:r>
              <a:rPr lang="en-US" sz="3200" dirty="0">
                <a:ea typeface="ＭＳ Ｐゴシック" pitchFamily="34" charset="-128"/>
              </a:rPr>
              <a:t>Statutes built around negligence, strict liability, defective design ideas.</a:t>
            </a:r>
          </a:p>
        </p:txBody>
      </p:sp>
    </p:spTree>
    <p:extLst>
      <p:ext uri="{BB962C8B-B14F-4D97-AF65-F5344CB8AC3E}">
        <p14:creationId xmlns:p14="http://schemas.microsoft.com/office/powerpoint/2010/main" val="16921636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pitchFamily="34" charset="-128"/>
              </a:rPr>
              <a:t>Strict Liability </a:t>
            </a:r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ea typeface="ＭＳ Ｐゴシック" pitchFamily="34" charset="-128"/>
              </a:rPr>
              <a:t>Strict liability: </a:t>
            </a:r>
            <a:r>
              <a:rPr lang="en-US" dirty="0">
                <a:ea typeface="ＭＳ Ｐゴシック" pitchFamily="34" charset="-128"/>
              </a:rPr>
              <a:t>Liability for losses you cause even if the loss is not your fault. </a:t>
            </a:r>
          </a:p>
          <a:p>
            <a:r>
              <a:rPr lang="en-US" dirty="0">
                <a:ea typeface="ＭＳ Ｐゴシック" pitchFamily="34" charset="-128"/>
              </a:rPr>
              <a:t>Software differs in an important way from classic examples of strict liability.</a:t>
            </a:r>
          </a:p>
          <a:p>
            <a:r>
              <a:rPr lang="en-US" dirty="0">
                <a:ea typeface="ＭＳ Ｐゴシック" pitchFamily="34" charset="-128"/>
              </a:rPr>
              <a:t>Animals and explosives: </a:t>
            </a:r>
            <a:r>
              <a:rPr lang="en-US" i="1" dirty="0">
                <a:ea typeface="ＭＳ Ｐゴシック" pitchFamily="34" charset="-128"/>
              </a:rPr>
              <a:t>the more precautions one takes, the more the risk of harm decreases.  </a:t>
            </a:r>
            <a:r>
              <a:rPr lang="en-US" dirty="0">
                <a:ea typeface="ＭＳ Ｐゴシック" pitchFamily="34" charset="-128"/>
              </a:rPr>
              <a:t>(Can approach zero)</a:t>
            </a:r>
          </a:p>
          <a:p>
            <a:r>
              <a:rPr lang="en-US" dirty="0">
                <a:solidFill>
                  <a:srgbClr val="800000"/>
                </a:solidFill>
                <a:ea typeface="ＭＳ Ｐゴシック" pitchFamily="34" charset="-128"/>
              </a:rPr>
              <a:t>But </a:t>
            </a:r>
            <a:r>
              <a:rPr lang="en-US" b="1" dirty="0">
                <a:solidFill>
                  <a:srgbClr val="FF0000"/>
                </a:solidFill>
                <a:ea typeface="ＭＳ Ｐゴシック" pitchFamily="34" charset="-128"/>
              </a:rPr>
              <a:t>Software: some vulnerabilities are inevitable</a:t>
            </a:r>
            <a:r>
              <a:rPr lang="en-US" dirty="0">
                <a:solidFill>
                  <a:srgbClr val="FF0000"/>
                </a:solidFill>
                <a:ea typeface="ＭＳ Ｐゴシック" pitchFamily="34" charset="-128"/>
              </a:rPr>
              <a:t>. </a:t>
            </a:r>
            <a:endParaRPr 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34590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34" charset="-128"/>
              </a:rPr>
              <a:t>Too Much Liability</a:t>
            </a:r>
          </a:p>
        </p:txBody>
      </p:sp>
      <p:sp>
        <p:nvSpPr>
          <p:cNvPr id="4710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r>
              <a:rPr lang="en-US">
                <a:ea typeface="ＭＳ Ｐゴシック" pitchFamily="34" charset="-128"/>
              </a:rPr>
              <a:t>Suppose no matter how hard you tried, the animals still escaped once a month, or once a month bystanders were harmed by your explosions.  </a:t>
            </a:r>
          </a:p>
          <a:p>
            <a:r>
              <a:rPr lang="en-US">
                <a:ea typeface="ＭＳ Ｐゴシック" pitchFamily="34" charset="-128"/>
              </a:rPr>
              <a:t>How many people would keep animals or blast with explosives if they faced once-a-month liability? </a:t>
            </a:r>
          </a:p>
          <a:p>
            <a:r>
              <a:rPr lang="en-US">
                <a:ea typeface="ＭＳ Ｐゴシック" pitchFamily="34" charset="-128"/>
              </a:rPr>
              <a:t>We should not put such a roadblock in the way of innovation and distribution. </a:t>
            </a:r>
          </a:p>
        </p:txBody>
      </p:sp>
    </p:spTree>
    <p:extLst>
      <p:ext uri="{BB962C8B-B14F-4D97-AF65-F5344CB8AC3E}">
        <p14:creationId xmlns:p14="http://schemas.microsoft.com/office/powerpoint/2010/main" val="24344562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Coordination Norms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sz="2800" dirty="0"/>
              <a:t>A social </a:t>
            </a:r>
            <a:r>
              <a:rPr lang="en-US" sz="2800" i="1" dirty="0">
                <a:solidFill>
                  <a:srgbClr val="FF0000"/>
                </a:solidFill>
              </a:rPr>
              <a:t>norm</a:t>
            </a:r>
            <a:r>
              <a:rPr lang="en-US" sz="2800" i="1" dirty="0"/>
              <a:t> </a:t>
            </a:r>
            <a:r>
              <a:rPr lang="en-US" sz="2800" dirty="0"/>
              <a:t>is </a:t>
            </a:r>
          </a:p>
          <a:p>
            <a:pPr lvl="1">
              <a:defRPr/>
            </a:pPr>
            <a:r>
              <a:rPr lang="en-US" sz="2800" dirty="0"/>
              <a:t>a  behavioral regularity in a group</a:t>
            </a:r>
          </a:p>
          <a:p>
            <a:pPr lvl="1">
              <a:defRPr/>
            </a:pPr>
            <a:r>
              <a:rPr lang="en-US" sz="2800" dirty="0"/>
              <a:t>where the regularity exists at least in part because almost everyone believes he or she should conform to the regularity.</a:t>
            </a:r>
          </a:p>
          <a:p>
            <a:pPr>
              <a:defRPr/>
            </a:pPr>
            <a:r>
              <a:rPr lang="en-US" sz="3200" dirty="0"/>
              <a:t>A </a:t>
            </a:r>
            <a:r>
              <a:rPr lang="en-US" sz="3200" i="1" dirty="0">
                <a:solidFill>
                  <a:srgbClr val="FF0000"/>
                </a:solidFill>
              </a:rPr>
              <a:t>coordination norm </a:t>
            </a:r>
            <a:r>
              <a:rPr lang="en-US" sz="3200" dirty="0"/>
              <a:t>is </a:t>
            </a:r>
          </a:p>
          <a:p>
            <a:pPr lvl="1">
              <a:defRPr/>
            </a:pPr>
            <a:r>
              <a:rPr lang="en-US" sz="2800" dirty="0"/>
              <a:t>a  behavioral regularity in a group</a:t>
            </a:r>
          </a:p>
          <a:p>
            <a:pPr lvl="1">
              <a:defRPr/>
            </a:pPr>
            <a:r>
              <a:rPr lang="en-US" sz="2800" dirty="0"/>
              <a:t>where the regularity exists at least in part because almost everyone believes he or she should conform to the regularity </a:t>
            </a:r>
            <a:r>
              <a:rPr lang="en-US" sz="2800" i="1" dirty="0"/>
              <a:t>as long as (almost) everyone else does</a:t>
            </a:r>
            <a:r>
              <a:rPr lang="en-US" sz="2800" dirty="0"/>
              <a:t>.</a:t>
            </a:r>
          </a:p>
          <a:p>
            <a:pPr>
              <a:defRPr/>
            </a:pPr>
            <a:r>
              <a:rPr lang="en-US" sz="2800" dirty="0"/>
              <a:t>Driving on the right is a classic example.  </a:t>
            </a:r>
          </a:p>
        </p:txBody>
      </p:sp>
    </p:spTree>
    <p:extLst>
      <p:ext uri="{BB962C8B-B14F-4D97-AF65-F5344CB8AC3E}">
        <p14:creationId xmlns:p14="http://schemas.microsoft.com/office/powerpoint/2010/main" val="33373858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Elevator Norm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914400" y="1447800"/>
            <a:ext cx="7772400" cy="4876800"/>
          </a:xfrm>
        </p:spPr>
        <p:txBody>
          <a:bodyPr/>
          <a:lstStyle/>
          <a:p>
            <a:pPr lvl="1"/>
            <a:r>
              <a:rPr lang="en-US" altLang="en-US" sz="2800"/>
              <a:t>You enter a crowed elevator.  Where do you stand? </a:t>
            </a:r>
          </a:p>
          <a:p>
            <a:pPr lvl="1"/>
            <a:r>
              <a:rPr lang="en-US" altLang="en-US" sz="2800"/>
              <a:t>You maximize the distance from your nearest neighbor (while maintaining peripheral eye contact with at least one other person).  </a:t>
            </a:r>
          </a:p>
        </p:txBody>
      </p:sp>
      <p:sp>
        <p:nvSpPr>
          <p:cNvPr id="5" name="Rectangle 4"/>
          <p:cNvSpPr/>
          <p:nvPr/>
        </p:nvSpPr>
        <p:spPr>
          <a:xfrm>
            <a:off x="3505200" y="4267200"/>
            <a:ext cx="24384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334000" y="4724400"/>
            <a:ext cx="228600" cy="228600"/>
          </a:xfrm>
          <a:prstGeom prst="ellipse">
            <a:avLst/>
          </a:prstGeom>
          <a:solidFill>
            <a:schemeClr val="bg1"/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572000" y="5105400"/>
            <a:ext cx="228600" cy="228600"/>
          </a:xfrm>
          <a:prstGeom prst="ellipse">
            <a:avLst/>
          </a:prstGeom>
          <a:solidFill>
            <a:schemeClr val="bg1"/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5127" name="TextBox 8"/>
          <p:cNvSpPr txBox="1">
            <a:spLocks noChangeArrowheads="1"/>
          </p:cNvSpPr>
          <p:nvPr/>
        </p:nvSpPr>
        <p:spPr bwMode="auto">
          <a:xfrm>
            <a:off x="3352800" y="5867400"/>
            <a:ext cx="2819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4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SzPct val="45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4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SzPct val="45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4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/>
              <a:t>Three person distribution</a:t>
            </a:r>
          </a:p>
        </p:txBody>
      </p:sp>
      <p:sp>
        <p:nvSpPr>
          <p:cNvPr id="10" name="Oval 9"/>
          <p:cNvSpPr/>
          <p:nvPr/>
        </p:nvSpPr>
        <p:spPr>
          <a:xfrm>
            <a:off x="3810000" y="4724400"/>
            <a:ext cx="228600" cy="228600"/>
          </a:xfrm>
          <a:prstGeom prst="ellipse">
            <a:avLst/>
          </a:prstGeom>
          <a:solidFill>
            <a:schemeClr val="bg1"/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accent1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4114800" y="4267200"/>
            <a:ext cx="304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75327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Consumer’s Problem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A mass-market seller’s only respond to demands from enough consumers.</a:t>
            </a:r>
          </a:p>
          <a:p>
            <a:r>
              <a:rPr lang="en-US" altLang="en-US" sz="2800"/>
              <a:t>So a single buyer, or a small group of buyers, cannot unilaterally ensure that sellers will offer what they want.  </a:t>
            </a:r>
          </a:p>
          <a:p>
            <a:r>
              <a:rPr lang="en-US" altLang="en-US" sz="2800"/>
              <a:t>Enough consumers have to coordinate to demand the same thing to get it.</a:t>
            </a:r>
          </a:p>
          <a:p>
            <a:r>
              <a:rPr lang="en-US" altLang="en-US" sz="2800"/>
              <a:t>How do they do that?</a:t>
            </a:r>
          </a:p>
          <a:p>
            <a:endParaRPr lang="en-US" altLang="en-US" sz="2800"/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64832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Markets and Coordination Norms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Coordination norms unify buyers’ demands.  </a:t>
            </a:r>
          </a:p>
          <a:p>
            <a:pPr lvl="1"/>
            <a:r>
              <a:rPr lang="en-US" altLang="en-US" sz="2800"/>
              <a:t>Norms of the form, “Buyers demand products of type X.”</a:t>
            </a:r>
          </a:p>
          <a:p>
            <a:r>
              <a:rPr lang="en-US" altLang="en-US" sz="2800"/>
              <a:t>Profit-motive driven sellers respond to the collective demand (in sufficiently competitive markets).  </a:t>
            </a:r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9613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>
                <a:ea typeface="ＭＳ Ｐゴシック" pitchFamily="34" charset="-128"/>
              </a:rPr>
              <a:t>Two Questions</a:t>
            </a: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ea typeface="ＭＳ Ｐゴシック" pitchFamily="34" charset="-128"/>
            </a:endParaRPr>
          </a:p>
          <a:p>
            <a:r>
              <a:rPr lang="en-US" sz="3200" dirty="0">
                <a:ea typeface="ＭＳ Ｐゴシック" pitchFamily="34" charset="-128"/>
              </a:rPr>
              <a:t>You would not waste billions of dollars a year if you could avoid it.</a:t>
            </a:r>
          </a:p>
          <a:p>
            <a:r>
              <a:rPr lang="en-US" sz="3200" dirty="0">
                <a:ea typeface="ＭＳ Ｐゴシック" pitchFamily="34" charset="-128"/>
              </a:rPr>
              <a:t>So why do we do precisely that with software defects that are exploited by hackers? </a:t>
            </a:r>
          </a:p>
          <a:p>
            <a:r>
              <a:rPr lang="en-US" sz="3200" dirty="0">
                <a:ea typeface="ＭＳ Ｐゴシック" pitchFamily="34" charset="-128"/>
              </a:rPr>
              <a:t>And, what should we do about it?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 Suboptimal Norm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609600" y="1143000"/>
            <a:ext cx="8077200" cy="5562600"/>
          </a:xfrm>
        </p:spPr>
        <p:txBody>
          <a:bodyPr/>
          <a:lstStyle/>
          <a:p>
            <a:r>
              <a:rPr lang="en-US" altLang="en-US" sz="2800"/>
              <a:t>The Pre-1979 NHL “No Helmet” Norm:  Not wearing a helmet was a behavioral regularity that existed in part because each player thought he ought to conform, </a:t>
            </a:r>
            <a:r>
              <a:rPr lang="en-US" altLang="en-US" sz="2800" i="1"/>
              <a:t>as long as all the others did</a:t>
            </a:r>
            <a:r>
              <a:rPr lang="en-US" altLang="en-US" sz="2800"/>
              <a:t>.  </a:t>
            </a:r>
          </a:p>
          <a:p>
            <a:r>
              <a:rPr lang="en-US" altLang="en-US" sz="2800"/>
              <a:t>Two advantages to not wearing helmet:</a:t>
            </a:r>
          </a:p>
          <a:p>
            <a:pPr lvl="1"/>
            <a:r>
              <a:rPr lang="en-US" altLang="en-US"/>
              <a:t>Appear weak/soft if you’re one of few wearing helmets (major)</a:t>
            </a:r>
          </a:p>
          <a:p>
            <a:pPr lvl="1"/>
            <a:r>
              <a:rPr lang="en-US" altLang="en-US"/>
              <a:t>Slightly better peripheral vision without helmet (minor)</a:t>
            </a:r>
          </a:p>
          <a:p>
            <a:r>
              <a:rPr lang="en-US" altLang="en-US"/>
              <a:t>One disadvantage to no helmet: Very large risk of significant head injuries. </a:t>
            </a:r>
          </a:p>
        </p:txBody>
      </p:sp>
    </p:spTree>
    <p:extLst>
      <p:ext uri="{BB962C8B-B14F-4D97-AF65-F5344CB8AC3E}">
        <p14:creationId xmlns:p14="http://schemas.microsoft.com/office/powerpoint/2010/main" val="15489356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Players did not wear helmets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All the players regarded the alternative in which they </a:t>
            </a:r>
            <a:r>
              <a:rPr lang="en-US" altLang="en-US" sz="2800" i="1"/>
              <a:t>all</a:t>
            </a:r>
            <a:r>
              <a:rPr lang="en-US" altLang="en-US" sz="2800"/>
              <a:t> wore helmets as better justified. Because of the value they placed on avoiding head injury  </a:t>
            </a:r>
          </a:p>
          <a:p>
            <a:pPr lvl="1"/>
            <a:r>
              <a:rPr lang="en-US" altLang="en-US"/>
              <a:t>The players remained trapped in the “no helmet” norm until the league mandated the wearing of helmets in 1979. </a:t>
            </a:r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68974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34" charset="-128"/>
              </a:rPr>
              <a:t>Coordination Game Connection</a:t>
            </a:r>
          </a:p>
        </p:txBody>
      </p:sp>
      <p:sp>
        <p:nvSpPr>
          <p:cNvPr id="36866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>
              <a:cs typeface="Arial" pitchFamily="34" charset="0"/>
            </a:endParaRPr>
          </a:p>
        </p:txBody>
      </p:sp>
      <p:sp>
        <p:nvSpPr>
          <p:cNvPr id="3686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>
              <a:cs typeface="Arial" pitchFamily="34" charset="0"/>
            </a:endParaRPr>
          </a:p>
        </p:txBody>
      </p:sp>
      <p:sp>
        <p:nvSpPr>
          <p:cNvPr id="36868" name="TextBox 9"/>
          <p:cNvSpPr txBox="1">
            <a:spLocks noChangeArrowheads="1"/>
          </p:cNvSpPr>
          <p:nvPr/>
        </p:nvSpPr>
        <p:spPr bwMode="auto">
          <a:xfrm>
            <a:off x="609600" y="1219200"/>
            <a:ext cx="79248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2000">
                <a:solidFill>
                  <a:srgbClr val="0070C0"/>
                </a:solidFill>
              </a:rPr>
              <a:t>Row Player 1</a:t>
            </a:r>
            <a:r>
              <a:rPr lang="ja-JP" altLang="en-US" sz="2000">
                <a:solidFill>
                  <a:srgbClr val="0070C0"/>
                </a:solidFill>
              </a:rPr>
              <a:t>’</a:t>
            </a:r>
            <a:r>
              <a:rPr lang="en-US" altLang="ja-JP" sz="2000">
                <a:solidFill>
                  <a:srgbClr val="0070C0"/>
                </a:solidFill>
              </a:rPr>
              <a:t>s </a:t>
            </a:r>
            <a:r>
              <a:rPr lang="en-US" altLang="ja-JP" sz="2000"/>
              <a:t>payoff in blue; </a:t>
            </a:r>
            <a:r>
              <a:rPr lang="en-US" altLang="ja-JP" sz="2000">
                <a:solidFill>
                  <a:srgbClr val="FF0000"/>
                </a:solidFill>
              </a:rPr>
              <a:t>Column Player 2</a:t>
            </a:r>
            <a:r>
              <a:rPr lang="ja-JP" altLang="en-US" sz="2000">
                <a:solidFill>
                  <a:srgbClr val="FF0000"/>
                </a:solidFill>
              </a:rPr>
              <a:t>’</a:t>
            </a:r>
            <a:r>
              <a:rPr lang="en-US" altLang="ja-JP" sz="2000">
                <a:solidFill>
                  <a:srgbClr val="FF0000"/>
                </a:solidFill>
              </a:rPr>
              <a:t>s </a:t>
            </a:r>
            <a:r>
              <a:rPr lang="en-US" altLang="ja-JP" sz="2000"/>
              <a:t>payoff in red</a:t>
            </a:r>
          </a:p>
          <a:p>
            <a:pPr eaLnBrk="1" hangingPunct="1"/>
            <a:r>
              <a:rPr lang="en-US" sz="2000"/>
              <a:t>Players choose at the same time without knowing what the other will choose.  </a:t>
            </a:r>
          </a:p>
          <a:p>
            <a:pPr eaLnBrk="1" hangingPunct="1"/>
            <a:endParaRPr lang="en-US" sz="1800"/>
          </a:p>
        </p:txBody>
      </p:sp>
      <p:sp>
        <p:nvSpPr>
          <p:cNvPr id="36869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br>
              <a:rPr lang="en-US" sz="1200">
                <a:latin typeface="Calibri" pitchFamily="34" charset="0"/>
              </a:rPr>
            </a:br>
            <a:endParaRPr lang="en-US" sz="1100"/>
          </a:p>
          <a:p>
            <a:pPr eaLnBrk="0" hangingPunct="0"/>
            <a:endParaRPr lang="en-US"/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685800" y="2743200"/>
          <a:ext cx="7391400" cy="3430588"/>
        </p:xfrm>
        <a:graphic>
          <a:graphicData uri="http://schemas.openxmlformats.org/drawingml/2006/table">
            <a:tbl>
              <a:tblPr/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3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Wear a helmet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Do not wear a helmet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1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Wear a helmet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8</a:t>
                      </a: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, </a:t>
                      </a: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8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0</a:t>
                      </a: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, </a:t>
                      </a: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6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85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Do not wear a helmet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6</a:t>
                      </a: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, </a:t>
                      </a: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0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5</a:t>
                      </a: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, </a:t>
                      </a: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5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6888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br>
              <a:rPr lang="en-US" sz="1200">
                <a:latin typeface="Calibri" pitchFamily="34" charset="0"/>
              </a:rPr>
            </a:br>
            <a:endParaRPr lang="en-US" sz="1100"/>
          </a:p>
          <a:p>
            <a:pPr eaLnBrk="0" hangingPunct="0"/>
            <a:endParaRPr lang="en-US"/>
          </a:p>
        </p:txBody>
      </p:sp>
      <p:sp>
        <p:nvSpPr>
          <p:cNvPr id="13" name="Left Arrow 12"/>
          <p:cNvSpPr/>
          <p:nvPr/>
        </p:nvSpPr>
        <p:spPr>
          <a:xfrm>
            <a:off x="7162800" y="5334000"/>
            <a:ext cx="1981200" cy="1066800"/>
          </a:xfrm>
          <a:prstGeom prst="lef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6890" name="TextBox 13"/>
          <p:cNvSpPr txBox="1">
            <a:spLocks noChangeArrowheads="1"/>
          </p:cNvSpPr>
          <p:nvPr/>
        </p:nvSpPr>
        <p:spPr bwMode="auto">
          <a:xfrm>
            <a:off x="7315200" y="5638800"/>
            <a:ext cx="1828800" cy="369888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800" b="1">
                <a:solidFill>
                  <a:schemeClr val="bg1"/>
                </a:solidFill>
              </a:rPr>
              <a:t>Trapped here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Value-Optimal Norms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A norm</a:t>
            </a:r>
            <a:r>
              <a:rPr lang="en-US" altLang="en-US" sz="2800" i="1"/>
              <a:t> </a:t>
            </a:r>
            <a:r>
              <a:rPr lang="en-US" altLang="en-US" sz="2800"/>
              <a:t>is</a:t>
            </a:r>
            <a:r>
              <a:rPr lang="en-US" altLang="en-US" sz="2800" i="1"/>
              <a:t> </a:t>
            </a:r>
            <a:r>
              <a:rPr lang="en-US" altLang="en-US" sz="2800" b="1">
                <a:solidFill>
                  <a:srgbClr val="FF0000"/>
                </a:solidFill>
              </a:rPr>
              <a:t>value-optimal</a:t>
            </a:r>
            <a:r>
              <a:rPr lang="en-US" altLang="en-US" sz="2800" i="1">
                <a:solidFill>
                  <a:srgbClr val="FF0000"/>
                </a:solidFill>
              </a:rPr>
              <a:t> </a:t>
            </a:r>
            <a:r>
              <a:rPr lang="en-US" altLang="en-US" sz="2800"/>
              <a:t>when, </a:t>
            </a:r>
          </a:p>
          <a:p>
            <a:pPr lvl="1"/>
            <a:r>
              <a:rPr lang="en-US" altLang="en-US" sz="2400"/>
              <a:t>in light of the values of all (or almost all) members of the group in which the norm obtains, </a:t>
            </a:r>
          </a:p>
          <a:p>
            <a:pPr lvl="1"/>
            <a:r>
              <a:rPr lang="en-US" altLang="en-US" sz="2400"/>
              <a:t>the norm is at least as well justified as any alternative</a:t>
            </a:r>
            <a:r>
              <a:rPr lang="en-US" altLang="en-US" sz="2400" i="1"/>
              <a:t>.</a:t>
            </a:r>
            <a:r>
              <a:rPr lang="en-US" altLang="en-US" sz="2400"/>
              <a:t> </a:t>
            </a:r>
          </a:p>
          <a:p>
            <a:r>
              <a:rPr lang="en-US" altLang="en-US" sz="2800"/>
              <a:t>It is the “at least as well justified as any alternative” that make the norm optimal; it means one cannot improve by choosing a </a:t>
            </a:r>
            <a:r>
              <a:rPr lang="en-US" altLang="en-US" sz="2800" i="1"/>
              <a:t>better</a:t>
            </a:r>
            <a:r>
              <a:rPr lang="en-US" altLang="en-US" sz="2800"/>
              <a:t> justified norm. </a:t>
            </a:r>
          </a:p>
        </p:txBody>
      </p:sp>
    </p:spTree>
    <p:extLst>
      <p:ext uri="{BB962C8B-B14F-4D97-AF65-F5344CB8AC3E}">
        <p14:creationId xmlns:p14="http://schemas.microsoft.com/office/powerpoint/2010/main" val="40823487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34" charset="-128"/>
              </a:rPr>
              <a:t>Recall: Norms and Market Transactions</a:t>
            </a:r>
          </a:p>
        </p:txBody>
      </p:sp>
      <p:sp>
        <p:nvSpPr>
          <p:cNvPr id="30722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800">
                <a:ea typeface="ＭＳ Ｐゴシック" pitchFamily="34" charset="-128"/>
              </a:rPr>
              <a:t>A mass-market buyer cannot unilaterally ensure that sellers will conform to his or her requirements.  </a:t>
            </a:r>
          </a:p>
          <a:p>
            <a:r>
              <a:rPr lang="en-US" sz="2800">
                <a:ea typeface="ＭＳ Ｐゴシック" pitchFamily="34" charset="-128"/>
              </a:rPr>
              <a:t>Coordination norms unify mass-market buyers</a:t>
            </a:r>
            <a:r>
              <a:rPr lang="ja-JP" altLang="en-US" sz="2800">
                <a:ea typeface="ＭＳ Ｐゴシック" pitchFamily="34" charset="-128"/>
              </a:rPr>
              <a:t>’</a:t>
            </a:r>
            <a:r>
              <a:rPr lang="en-US" altLang="ja-JP" sz="2800">
                <a:ea typeface="ＭＳ Ｐゴシック" pitchFamily="34" charset="-128"/>
              </a:rPr>
              <a:t> demands.  </a:t>
            </a:r>
          </a:p>
          <a:p>
            <a:pPr lvl="1"/>
            <a:r>
              <a:rPr lang="en-US" sz="2800">
                <a:ea typeface="ＭＳ Ｐゴシック" pitchFamily="34" charset="-128"/>
              </a:rPr>
              <a:t>Norms of the form, </a:t>
            </a:r>
            <a:r>
              <a:rPr lang="ja-JP" altLang="en-US" sz="2800">
                <a:ea typeface="ＭＳ Ｐゴシック" pitchFamily="34" charset="-128"/>
              </a:rPr>
              <a:t>“</a:t>
            </a:r>
            <a:r>
              <a:rPr lang="en-US" altLang="ja-JP" sz="2800">
                <a:ea typeface="ＭＳ Ｐゴシック" pitchFamily="34" charset="-128"/>
              </a:rPr>
              <a:t>Buyers demand products of type X.</a:t>
            </a:r>
            <a:r>
              <a:rPr lang="ja-JP" altLang="en-US" sz="2800">
                <a:ea typeface="ＭＳ Ｐゴシック" pitchFamily="34" charset="-128"/>
              </a:rPr>
              <a:t>”</a:t>
            </a:r>
            <a:endParaRPr lang="en-US" altLang="ja-JP" sz="2800">
              <a:ea typeface="ＭＳ Ｐゴシック" pitchFamily="34" charset="-128"/>
            </a:endParaRPr>
          </a:p>
          <a:p>
            <a:r>
              <a:rPr lang="en-US" sz="2800">
                <a:ea typeface="ＭＳ Ｐゴシック" pitchFamily="34" charset="-128"/>
              </a:rPr>
              <a:t>Profit-motive driven sellers respond to the collective demand (in sufficiently competitive markets).  </a:t>
            </a:r>
          </a:p>
          <a:p>
            <a:endParaRPr lang="en-US"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34" charset="-128"/>
              </a:rPr>
              <a:t>Product-Risk Norms</a:t>
            </a:r>
          </a:p>
        </p:txBody>
      </p:sp>
      <p:sp>
        <p:nvSpPr>
          <p:cNvPr id="3277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ea typeface="ＭＳ Ｐゴシック" pitchFamily="34" charset="-128"/>
              </a:rPr>
              <a:t>Product-risk norms are social norms that govern the sale of products.  </a:t>
            </a:r>
          </a:p>
          <a:p>
            <a:r>
              <a:rPr lang="en-US">
                <a:ea typeface="ＭＳ Ｐゴシック" pitchFamily="34" charset="-128"/>
              </a:rPr>
              <a:t>When functioning optimally, they ensure that the design and manufacture of products impose only acceptable risks on buyers.</a:t>
            </a:r>
          </a:p>
          <a:p>
            <a:r>
              <a:rPr lang="en-US">
                <a:ea typeface="ＭＳ Ｐゴシック" pitchFamily="34" charset="-128"/>
              </a:rPr>
              <a:t>But they can function sub-optimally. </a:t>
            </a:r>
          </a:p>
          <a:p>
            <a:endParaRPr lang="en-US"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ea typeface="ＭＳ Ｐゴシック" pitchFamily="34" charset="-128"/>
              </a:rPr>
              <a:t>“</a:t>
            </a:r>
            <a:r>
              <a:rPr lang="en-US" altLang="ja-JP" dirty="0">
                <a:ea typeface="ＭＳ Ｐゴシック" pitchFamily="34" charset="-128"/>
              </a:rPr>
              <a:t>Ordinary</a:t>
            </a:r>
            <a:r>
              <a:rPr lang="ja-JP" altLang="en-US" dirty="0">
                <a:ea typeface="ＭＳ Ｐゴシック" pitchFamily="34" charset="-128"/>
              </a:rPr>
              <a:t>”</a:t>
            </a:r>
            <a:r>
              <a:rPr lang="en-US" altLang="ja-JP" dirty="0">
                <a:ea typeface="ＭＳ Ｐゴシック" pitchFamily="34" charset="-128"/>
              </a:rPr>
              <a:t> Products And Norms</a:t>
            </a:r>
            <a:endParaRPr lang="en-US" dirty="0">
              <a:ea typeface="ＭＳ Ｐゴシック" pitchFamily="34" charset="-128"/>
            </a:endParaRPr>
          </a:p>
        </p:txBody>
      </p:sp>
      <p:sp>
        <p:nvSpPr>
          <p:cNvPr id="399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a typeface="ＭＳ Ｐゴシック" pitchFamily="34" charset="-128"/>
              </a:rPr>
              <a:t>When my water heater breaks, I shop for new one on price, capacity, and maybe how fast it will get installed and/or energy consumption.</a:t>
            </a:r>
          </a:p>
          <a:p>
            <a:r>
              <a:rPr lang="en-US" dirty="0">
                <a:ea typeface="ＭＳ Ｐゴシック" pitchFamily="34" charset="-128"/>
              </a:rPr>
              <a:t>I get a contract, but do not read it. I may have no idea if my warranty is 6 years or 9 years.</a:t>
            </a:r>
          </a:p>
          <a:p>
            <a:r>
              <a:rPr lang="en-US" dirty="0">
                <a:ea typeface="ＭＳ Ｐゴシック" pitchFamily="34" charset="-128"/>
              </a:rPr>
              <a:t>The system works well. </a:t>
            </a:r>
          </a:p>
          <a:p>
            <a:r>
              <a:rPr lang="en-US" dirty="0">
                <a:ea typeface="ＭＳ Ｐゴシック" pitchFamily="34" charset="-128"/>
              </a:rPr>
              <a:t>Why? Product risk norms ensure acceptable terms and make consent informed.</a:t>
            </a:r>
          </a:p>
          <a:p>
            <a:r>
              <a:rPr lang="en-US" dirty="0">
                <a:ea typeface="ＭＳ Ｐゴシック" pitchFamily="34" charset="-128"/>
              </a:rPr>
              <a:t>They also ensure consent is free</a:t>
            </a:r>
            <a:r>
              <a:rPr lang="en-US" i="1" dirty="0">
                <a:ea typeface="ＭＳ Ｐゴシック" pitchFamily="34" charset="-128"/>
              </a:rPr>
              <a:t>. </a:t>
            </a:r>
            <a:endParaRPr lang="en-US" dirty="0"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pitchFamily="34" charset="-128"/>
              </a:rPr>
              <a:t>Vulnerable Software = Bare Heads</a:t>
            </a:r>
          </a:p>
        </p:txBody>
      </p:sp>
      <p:sp>
        <p:nvSpPr>
          <p:cNvPr id="3891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a typeface="ＭＳ Ｐゴシック" pitchFamily="34" charset="-128"/>
              </a:rPr>
              <a:t>Consumers are playing coordination game to unify their demands for software. </a:t>
            </a:r>
          </a:p>
          <a:p>
            <a:r>
              <a:rPr lang="en-US" dirty="0">
                <a:ea typeface="ＭＳ Ｐゴシック" pitchFamily="34" charset="-128"/>
              </a:rPr>
              <a:t>Currently locked in everybody demands (low-priced, fast to market) vulnerable software norm</a:t>
            </a:r>
          </a:p>
          <a:p>
            <a:pPr lvl="1"/>
            <a:r>
              <a:rPr lang="ja-JP" altLang="en-US" sz="3200" dirty="0">
                <a:ea typeface="ＭＳ Ｐゴシック" pitchFamily="34" charset="-128"/>
              </a:rPr>
              <a:t>“</a:t>
            </a:r>
            <a:r>
              <a:rPr lang="en-US" altLang="ja-JP" sz="3200" dirty="0">
                <a:ea typeface="ＭＳ Ｐゴシック" pitchFamily="34" charset="-128"/>
              </a:rPr>
              <a:t>Playing software without a helmet</a:t>
            </a:r>
            <a:r>
              <a:rPr lang="ja-JP" altLang="en-US" sz="3200" dirty="0">
                <a:ea typeface="ＭＳ Ｐゴシック" pitchFamily="34" charset="-128"/>
              </a:rPr>
              <a:t>”</a:t>
            </a:r>
            <a:endParaRPr lang="en-US" altLang="ja-JP" sz="32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288872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34" charset="-128"/>
              </a:rPr>
              <a:t>Do We Need Legal Regulation?</a:t>
            </a:r>
          </a:p>
        </p:txBody>
      </p:sp>
      <p:sp>
        <p:nvSpPr>
          <p:cNvPr id="54274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r>
              <a:rPr lang="en-US">
                <a:ea typeface="ＭＳ Ｐゴシック" pitchFamily="34" charset="-128"/>
              </a:rPr>
              <a:t>Won</a:t>
            </a:r>
            <a:r>
              <a:rPr lang="ja-JP" altLang="en-US">
                <a:ea typeface="ＭＳ Ｐゴシック" pitchFamily="34" charset="-128"/>
              </a:rPr>
              <a:t>’</a:t>
            </a:r>
            <a:r>
              <a:rPr lang="en-US" altLang="ja-JP">
                <a:ea typeface="ＭＳ Ｐゴシック" pitchFamily="34" charset="-128"/>
              </a:rPr>
              <a:t>t the market will eventually take care of things on its own?   </a:t>
            </a:r>
          </a:p>
          <a:p>
            <a:r>
              <a:rPr lang="en-US">
                <a:ea typeface="ＭＳ Ｐゴシック" pitchFamily="34" charset="-128"/>
              </a:rPr>
              <a:t>There is increasing public concern about unauthorized online access and increasing awareness that vulnerable software is one key cause.</a:t>
            </a:r>
          </a:p>
          <a:p>
            <a:r>
              <a:rPr lang="en-US">
                <a:ea typeface="ＭＳ Ｐゴシック" pitchFamily="34" charset="-128"/>
              </a:rPr>
              <a:t>Once buyers realize that collectively they will be better off with more secure software, they will demand it, and profit-motive driven developers will meet that demand.   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34" charset="-128"/>
              </a:rPr>
              <a:t>Legal Regulation is Necessary</a:t>
            </a:r>
          </a:p>
        </p:txBody>
      </p:sp>
      <p:sp>
        <p:nvSpPr>
          <p:cNvPr id="563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ea typeface="ＭＳ Ｐゴシック" pitchFamily="34" charset="-128"/>
              </a:rPr>
              <a:t>The final step in the argument is wrong. </a:t>
            </a:r>
          </a:p>
          <a:p>
            <a:r>
              <a:rPr lang="en-US">
                <a:ea typeface="ＭＳ Ｐゴシック" pitchFamily="34" charset="-128"/>
              </a:rPr>
              <a:t>Even if buyers realize that they will be better off with more secure software, they are unlikely to demand it.    </a:t>
            </a:r>
          </a:p>
          <a:p>
            <a:r>
              <a:rPr lang="en-US">
                <a:ea typeface="ＭＳ Ｐゴシック" pitchFamily="34" charset="-128"/>
              </a:rPr>
              <a:t>Buyers are trapped in a </a:t>
            </a:r>
            <a:r>
              <a:rPr lang="en-US" i="1">
                <a:ea typeface="ＭＳ Ｐゴシック" pitchFamily="34" charset="-128"/>
              </a:rPr>
              <a:t>norm </a:t>
            </a:r>
            <a:r>
              <a:rPr lang="en-US">
                <a:ea typeface="ＭＳ Ｐゴシック" pitchFamily="34" charset="-128"/>
              </a:rPr>
              <a:t>(or if you prefer, Nash equilibrium of a game) that ensures that they will continue to demand insecure software.</a:t>
            </a:r>
          </a:p>
          <a:p>
            <a:r>
              <a:rPr lang="en-US">
                <a:ea typeface="ＭＳ Ｐゴシック" pitchFamily="34" charset="-128"/>
              </a:rPr>
              <a:t>Legal regulation is needed as a remedy. </a:t>
            </a:r>
          </a:p>
          <a:p>
            <a:endParaRPr lang="en-US"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Preliminary: Vulnerability Defined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software vulnerability is a property of the software a hacker can exploit to gain unauthorized access to a computer or network. </a:t>
            </a:r>
          </a:p>
          <a:p>
            <a:r>
              <a:rPr lang="en-US" dirty="0"/>
              <a:t>Currently, software (some software) is riddled with vulnerabilities. </a:t>
            </a:r>
          </a:p>
        </p:txBody>
      </p:sp>
    </p:spTree>
    <p:extLst>
      <p:ext uri="{BB962C8B-B14F-4D97-AF65-F5344CB8AC3E}">
        <p14:creationId xmlns:p14="http://schemas.microsoft.com/office/powerpoint/2010/main" val="15823630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34" charset="-128"/>
              </a:rPr>
              <a:t>The Suboptimal Software Norm</a:t>
            </a:r>
          </a:p>
        </p:txBody>
      </p:sp>
      <p:sp>
        <p:nvSpPr>
          <p:cNvPr id="5837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a typeface="ＭＳ Ｐゴシック" pitchFamily="34" charset="-128"/>
              </a:rPr>
              <a:t>The norm is that buyers demand low-priced, early-to-market software.</a:t>
            </a:r>
          </a:p>
          <a:p>
            <a:r>
              <a:rPr lang="en-US" dirty="0">
                <a:ea typeface="ＭＳ Ｐゴシック" pitchFamily="34" charset="-128"/>
              </a:rPr>
              <a:t>What the costs show:  There is a better justified alternative that shifts a good part of the risk of loss from vulnerabilities on to software developers.</a:t>
            </a:r>
          </a:p>
          <a:p>
            <a:r>
              <a:rPr lang="en-US" dirty="0">
                <a:ea typeface="ＭＳ Ｐゴシック" pitchFamily="34" charset="-128"/>
              </a:rPr>
              <a:t>So the low-priced norm is not value-optimal.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34" charset="-128"/>
              </a:rPr>
              <a:t>Our Proposed New Legal Regulation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pPr>
              <a:defRPr/>
            </a:pPr>
            <a:r>
              <a:rPr lang="en-US" dirty="0">
                <a:ea typeface="+mn-ea"/>
                <a:cs typeface="+mn-cs"/>
              </a:rPr>
              <a:t>Statute that identifies </a:t>
            </a:r>
            <a:r>
              <a:rPr lang="en-US" b="1" dirty="0">
                <a:ea typeface="+mn-ea"/>
                <a:cs typeface="+mn-cs"/>
              </a:rPr>
              <a:t>best practices </a:t>
            </a:r>
            <a:r>
              <a:rPr lang="en-US" dirty="0">
                <a:ea typeface="+mn-ea"/>
                <a:cs typeface="+mn-cs"/>
              </a:rPr>
              <a:t>and requires software developers follow them.</a:t>
            </a:r>
          </a:p>
          <a:p>
            <a:pPr lvl="1">
              <a:defRPr/>
            </a:pPr>
            <a:r>
              <a:rPr lang="en-US" dirty="0">
                <a:ea typeface="+mn-ea"/>
                <a:cs typeface="+mn-cs"/>
              </a:rPr>
              <a:t>Or demonstrate the reasonableness of their alternative practices. </a:t>
            </a:r>
          </a:p>
          <a:p>
            <a:pPr>
              <a:defRPr/>
            </a:pPr>
            <a:r>
              <a:rPr lang="en-US" dirty="0">
                <a:ea typeface="+mn-ea"/>
                <a:cs typeface="+mn-cs"/>
              </a:rPr>
              <a:t>Goal: Constrain developers significantly less than strict liability, more than current custom. </a:t>
            </a:r>
          </a:p>
          <a:p>
            <a:pPr>
              <a:defRPr/>
            </a:pPr>
            <a:r>
              <a:rPr lang="en-US" dirty="0">
                <a:ea typeface="+mn-ea"/>
                <a:cs typeface="+mn-cs"/>
              </a:rPr>
              <a:t>To avoid excessively inhibiting innovation, statute must be implemented in a way that allows developers reasonable flexibility in their choice of development methodologies. 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34" charset="-128"/>
              </a:rPr>
              <a:t>Best practices: What are they?</a:t>
            </a:r>
          </a:p>
        </p:txBody>
      </p:sp>
      <p:sp>
        <p:nvSpPr>
          <p:cNvPr id="624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ja-JP" altLang="en-US">
                <a:ea typeface="ＭＳ Ｐゴシック" pitchFamily="34" charset="-128"/>
              </a:rPr>
              <a:t>“</a:t>
            </a:r>
            <a:r>
              <a:rPr lang="en-US" altLang="ja-JP">
                <a:ea typeface="ＭＳ Ｐゴシック" pitchFamily="34" charset="-128"/>
              </a:rPr>
              <a:t>Best practices has become an overused, underdeveloped catchphrase employed by industries and professions to signal an often unsubstantiated superiority in a given field.</a:t>
            </a:r>
            <a:r>
              <a:rPr lang="ja-JP" altLang="en-US">
                <a:ea typeface="ＭＳ Ｐゴシック" pitchFamily="34" charset="-128"/>
              </a:rPr>
              <a:t>”</a:t>
            </a:r>
            <a:endParaRPr lang="en-US" altLang="ja-JP">
              <a:ea typeface="ＭＳ Ｐゴシック" pitchFamily="34" charset="-128"/>
            </a:endParaRPr>
          </a:p>
          <a:p>
            <a:pPr algn="r">
              <a:buFont typeface="Wingdings" pitchFamily="2" charset="2"/>
              <a:buNone/>
            </a:pPr>
            <a:r>
              <a:rPr lang="en-US" sz="2800">
                <a:ea typeface="ＭＳ Ｐゴシック" pitchFamily="34" charset="-128"/>
              </a:rPr>
              <a:t>— I. P Robbins, </a:t>
            </a:r>
            <a:r>
              <a:rPr lang="ja-JP" altLang="en-US" sz="2800">
                <a:ea typeface="ＭＳ Ｐゴシック" pitchFamily="34" charset="-128"/>
              </a:rPr>
              <a:t>“</a:t>
            </a:r>
            <a:r>
              <a:rPr lang="en-US" altLang="ja-JP" sz="2800">
                <a:ea typeface="ＭＳ Ｐゴシック" pitchFamily="34" charset="-128"/>
              </a:rPr>
              <a:t>Best Practices on </a:t>
            </a:r>
            <a:r>
              <a:rPr lang="ja-JP" altLang="en-US" sz="2800">
                <a:ea typeface="ＭＳ Ｐゴシック" pitchFamily="34" charset="-128"/>
              </a:rPr>
              <a:t>‘</a:t>
            </a:r>
            <a:r>
              <a:rPr lang="en-US" altLang="ja-JP" sz="2800">
                <a:ea typeface="ＭＳ Ｐゴシック" pitchFamily="34" charset="-128"/>
              </a:rPr>
              <a:t>Best Practices</a:t>
            </a:r>
            <a:r>
              <a:rPr lang="ja-JP" altLang="en-US" sz="2800">
                <a:ea typeface="ＭＳ Ｐゴシック" pitchFamily="34" charset="-128"/>
              </a:rPr>
              <a:t>’</a:t>
            </a:r>
            <a:r>
              <a:rPr lang="en-US" altLang="ja-JP" sz="2800">
                <a:ea typeface="ＭＳ Ｐゴシック" pitchFamily="34" charset="-128"/>
              </a:rPr>
              <a:t>: Legal Education and Beyond,</a:t>
            </a:r>
            <a:r>
              <a:rPr lang="ja-JP" altLang="en-US" sz="2800">
                <a:ea typeface="ＭＳ Ｐゴシック" pitchFamily="34" charset="-128"/>
              </a:rPr>
              <a:t>”</a:t>
            </a:r>
            <a:r>
              <a:rPr lang="en-US" altLang="ja-JP" sz="2800">
                <a:ea typeface="ＭＳ Ｐゴシック" pitchFamily="34" charset="-128"/>
              </a:rPr>
              <a:t> </a:t>
            </a:r>
            <a:r>
              <a:rPr lang="en-US" altLang="ja-JP" sz="2800" i="1">
                <a:ea typeface="ＭＳ Ｐゴシック" pitchFamily="34" charset="-128"/>
              </a:rPr>
              <a:t>Clinical Law Review</a:t>
            </a:r>
            <a:r>
              <a:rPr lang="en-US" altLang="ja-JP" sz="2800">
                <a:ea typeface="ＭＳ Ｐゴシック" pitchFamily="34" charset="-128"/>
              </a:rPr>
              <a:t> 16 (2009): 271.</a:t>
            </a:r>
          </a:p>
          <a:p>
            <a:endParaRPr lang="en-US"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34" charset="-128"/>
              </a:rPr>
              <a:t>Best practices: our definition </a:t>
            </a:r>
          </a:p>
        </p:txBody>
      </p:sp>
      <p:sp>
        <p:nvSpPr>
          <p:cNvPr id="6349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SzPct val="100000"/>
              <a:buFont typeface="Wingdings" pitchFamily="2" charset="2"/>
              <a:buNone/>
            </a:pPr>
            <a:r>
              <a:rPr lang="en-US">
                <a:ea typeface="ＭＳ Ｐゴシック" pitchFamily="34" charset="-128"/>
              </a:rPr>
              <a:t>There is widespread agreement that:</a:t>
            </a:r>
          </a:p>
          <a:p>
            <a:pPr marL="514350" indent="-514350">
              <a:buSzPct val="100000"/>
              <a:buFont typeface="Garamond" pitchFamily="18" charset="0"/>
              <a:buAutoNum type="arabicPeriod"/>
            </a:pPr>
            <a:r>
              <a:rPr lang="en-US">
                <a:ea typeface="ＭＳ Ｐゴシック" pitchFamily="34" charset="-128"/>
              </a:rPr>
              <a:t>it is desirable that the goals (here reducing software vulnerabilities) be achieved.</a:t>
            </a:r>
          </a:p>
          <a:p>
            <a:pPr marL="514350" indent="-514350">
              <a:buSzPct val="100000"/>
              <a:buFont typeface="Garamond" pitchFamily="18" charset="0"/>
              <a:buAutoNum type="arabicPeriod"/>
            </a:pPr>
            <a:r>
              <a:rPr lang="en-US">
                <a:ea typeface="ＭＳ Ｐゴシック" pitchFamily="34" charset="-128"/>
              </a:rPr>
              <a:t>tradeoffs implemented by following the practices are at least as well justified as any alternative.  </a:t>
            </a:r>
          </a:p>
          <a:p>
            <a:pPr marL="514350" indent="-514350">
              <a:buSzPct val="100000"/>
              <a:buFont typeface="Garamond" pitchFamily="18" charset="0"/>
              <a:buAutoNum type="arabicPeriod"/>
            </a:pPr>
            <a:r>
              <a:rPr lang="en-US">
                <a:ea typeface="ＭＳ Ｐゴシック" pitchFamily="34" charset="-128"/>
              </a:rPr>
              <a:t>practices are a sufficiently reliable, sufficiently detailed means of meeting goals.  </a:t>
            </a:r>
          </a:p>
          <a:p>
            <a:pPr marL="514350" indent="-514350">
              <a:buSzPct val="100000"/>
              <a:buFont typeface="Garamond" pitchFamily="18" charset="0"/>
              <a:buAutoNum type="arabicPeriod"/>
            </a:pPr>
            <a:endParaRPr lang="en-US">
              <a:ea typeface="ＭＳ Ｐゴシック" pitchFamily="34" charset="-128"/>
            </a:endParaRPr>
          </a:p>
          <a:p>
            <a:pPr marL="514350" indent="-514350">
              <a:buSzPct val="100000"/>
            </a:pPr>
            <a:endParaRPr lang="en-US"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34" charset="-128"/>
              </a:rPr>
              <a:t>Who defines?</a:t>
            </a:r>
          </a:p>
        </p:txBody>
      </p:sp>
      <p:sp>
        <p:nvSpPr>
          <p:cNvPr id="6451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ea typeface="ＭＳ Ｐゴシック" pitchFamily="34" charset="-128"/>
              </a:rPr>
              <a:t>An agency. Probably of federal government, though could be delegated to private agency such as ANSI or IEEE or ACM.</a:t>
            </a:r>
          </a:p>
          <a:p>
            <a:r>
              <a:rPr lang="en-US" b="1">
                <a:ea typeface="ＭＳ Ｐゴシック" pitchFamily="34" charset="-128"/>
              </a:rPr>
              <a:t>Regulatory capture</a:t>
            </a:r>
            <a:r>
              <a:rPr lang="en-US" b="1" i="1">
                <a:ea typeface="ＭＳ Ｐゴシック" pitchFamily="34" charset="-128"/>
              </a:rPr>
              <a:t> </a:t>
            </a:r>
            <a:r>
              <a:rPr lang="en-US">
                <a:ea typeface="ＭＳ Ｐゴシック" pitchFamily="34" charset="-128"/>
              </a:rPr>
              <a:t>is a possible problem. (Typically worse with private organizations.)</a:t>
            </a:r>
            <a:endParaRPr lang="en-US" b="1"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34" charset="-128"/>
              </a:rPr>
              <a:t>Law as mover to new norm</a:t>
            </a:r>
          </a:p>
        </p:txBody>
      </p:sp>
      <p:sp>
        <p:nvSpPr>
          <p:cNvPr id="655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ea typeface="ＭＳ Ｐゴシック" pitchFamily="34" charset="-128"/>
              </a:rPr>
              <a:t>Goal is brief period of legal enforcement, which makes new norm of demanding best practices software the norm, and then legal enforcement fades into background.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34" charset="-128"/>
              </a:rPr>
              <a:t>Other applications of norms ideas</a:t>
            </a:r>
          </a:p>
        </p:txBody>
      </p:sp>
      <p:sp>
        <p:nvSpPr>
          <p:cNvPr id="665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ea typeface="ＭＳ Ｐゴシック" pitchFamily="34" charset="-128"/>
              </a:rPr>
              <a:t>Many private companies</a:t>
            </a:r>
            <a:r>
              <a:rPr lang="ja-JP" altLang="en-US">
                <a:ea typeface="ＭＳ Ｐゴシック" pitchFamily="34" charset="-128"/>
              </a:rPr>
              <a:t>’</a:t>
            </a:r>
            <a:r>
              <a:rPr lang="en-US" altLang="ja-JP">
                <a:ea typeface="ＭＳ Ｐゴシック" pitchFamily="34" charset="-128"/>
              </a:rPr>
              <a:t> information processing practices today in US another suboptimal coordination norm/game equilibrium, with unified consumer demand (information aggregators, credit cards, direct marketers, etc.)</a:t>
            </a:r>
          </a:p>
          <a:p>
            <a:r>
              <a:rPr lang="en-US">
                <a:ea typeface="ＭＳ Ｐゴシック" pitchFamily="34" charset="-128"/>
              </a:rPr>
              <a:t>Also: Malware defense (beyond reducing vulnerabilities) left heavily to home users as opposed to forcing some on ISPs.</a:t>
            </a:r>
          </a:p>
          <a:p>
            <a:endParaRPr lang="en-US"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z="3800">
                <a:ea typeface="ＭＳ Ｐゴシック" charset="0"/>
                <a:cs typeface="ＭＳ Ｐゴシック" charset="0"/>
              </a:rPr>
              <a:t>Hope for developing norms?</a:t>
            </a:r>
            <a:br>
              <a:rPr lang="en-US" sz="3800">
                <a:ea typeface="ＭＳ Ｐゴシック" charset="0"/>
                <a:cs typeface="ＭＳ Ｐゴシック" charset="0"/>
              </a:rPr>
            </a:br>
            <a:r>
              <a:rPr lang="en-US" sz="3800">
                <a:ea typeface="ＭＳ Ｐゴシック" charset="0"/>
                <a:cs typeface="ＭＳ Ｐゴシック" charset="0"/>
              </a:rPr>
              <a:t>(and even laws?)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925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ja-JP" altLang="en-US">
                <a:ea typeface="ＭＳ Ｐゴシック" pitchFamily="34" charset="-128"/>
              </a:rPr>
              <a:t>“</a:t>
            </a:r>
            <a:r>
              <a:rPr lang="en-US" altLang="ja-JP">
                <a:ea typeface="ＭＳ Ｐゴシック" pitchFamily="34" charset="-128"/>
              </a:rPr>
              <a:t>Of course you are right about Privacy and Public Opinion.  All law is a dead letter without public opinion behind it. But law and public opinion interact—and they are both capable of being made.</a:t>
            </a:r>
            <a:r>
              <a:rPr lang="ja-JP" altLang="en-US">
                <a:ea typeface="ＭＳ Ｐゴシック" pitchFamily="34" charset="-128"/>
              </a:rPr>
              <a:t>”</a:t>
            </a:r>
            <a:endParaRPr lang="en-US" altLang="ja-JP">
              <a:ea typeface="ＭＳ Ｐゴシック" pitchFamily="34" charset="-128"/>
            </a:endParaRPr>
          </a:p>
          <a:p>
            <a:pPr lvl="1" algn="r">
              <a:buFont typeface="Wingdings" pitchFamily="2" charset="2"/>
              <a:buNone/>
            </a:pPr>
            <a:r>
              <a:rPr lang="en-US">
                <a:ea typeface="ＭＳ Ｐゴシック" pitchFamily="34" charset="-128"/>
              </a:rPr>
              <a:t>Louis Brandeis (letter), 1890</a:t>
            </a:r>
          </a:p>
          <a:p>
            <a:pPr>
              <a:buFont typeface="Wingdings" pitchFamily="2" charset="2"/>
              <a:buNone/>
            </a:pPr>
            <a:endParaRPr lang="en-US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/>
              <a:t>Most Vulnerabilities limited set of sources</a:t>
            </a:r>
          </a:p>
        </p:txBody>
      </p:sp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34" charset="-128"/>
              </a:rPr>
              <a:t>Security issues arise heavily from small group of programs</a:t>
            </a:r>
          </a:p>
          <a:p>
            <a:pPr lvl="1" eaLnBrk="1" hangingPunct="1"/>
            <a:r>
              <a:rPr lang="en-US">
                <a:ea typeface="ＭＳ Ｐゴシック" pitchFamily="34" charset="-128"/>
              </a:rPr>
              <a:t>Windows</a:t>
            </a:r>
          </a:p>
          <a:p>
            <a:pPr lvl="1" eaLnBrk="1" hangingPunct="1"/>
            <a:r>
              <a:rPr lang="en-US">
                <a:ea typeface="ＭＳ Ｐゴシック" pitchFamily="34" charset="-128"/>
              </a:rPr>
              <a:t>Flash players</a:t>
            </a:r>
          </a:p>
          <a:p>
            <a:pPr lvl="1" eaLnBrk="1" hangingPunct="1"/>
            <a:r>
              <a:rPr lang="en-US">
                <a:ea typeface="ＭＳ Ｐゴシック" pitchFamily="34" charset="-128"/>
              </a:rPr>
              <a:t>Adobe PDF readers/writers</a:t>
            </a:r>
          </a:p>
          <a:p>
            <a:pPr lvl="1" eaLnBrk="1" hangingPunct="1"/>
            <a:r>
              <a:rPr lang="en-US">
                <a:ea typeface="ＭＳ Ｐゴシック" pitchFamily="34" charset="-128"/>
              </a:rPr>
              <a:t>Web Browsers (4?), Microsoft Office, Email Clients (3?), Media players (5?), Backup</a:t>
            </a:r>
          </a:p>
          <a:p>
            <a:pPr lvl="1" eaLnBrk="1" hangingPunct="1"/>
            <a:r>
              <a:rPr lang="en-US">
                <a:ea typeface="ＭＳ Ｐゴシック" pitchFamily="34" charset="-128"/>
              </a:rPr>
              <a:t>Security: Anti-virus and firewall</a:t>
            </a:r>
          </a:p>
          <a:p>
            <a:pPr lvl="1" eaLnBrk="1" hangingPunct="1"/>
            <a:r>
              <a:rPr lang="en-US">
                <a:ea typeface="ＭＳ Ｐゴシック" pitchFamily="34" charset="-128"/>
              </a:rPr>
              <a:t>Server-side stuff (including </a:t>
            </a:r>
            <a:r>
              <a:rPr lang="en-US" i="1">
                <a:ea typeface="ＭＳ Ｐゴシック" pitchFamily="34" charset="-128"/>
              </a:rPr>
              <a:t>all</a:t>
            </a:r>
            <a:r>
              <a:rPr lang="en-US">
                <a:ea typeface="ＭＳ Ｐゴシック" pitchFamily="34" charset="-128"/>
              </a:rPr>
              <a:t> server OS!)</a:t>
            </a:r>
          </a:p>
        </p:txBody>
      </p:sp>
    </p:spTree>
    <p:extLst>
      <p:ext uri="{BB962C8B-B14F-4D97-AF65-F5344CB8AC3E}">
        <p14:creationId xmlns:p14="http://schemas.microsoft.com/office/powerpoint/2010/main" val="1767824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34" charset="-128"/>
              </a:rPr>
              <a:t>Software can be less vulnerable</a:t>
            </a:r>
          </a:p>
        </p:txBody>
      </p:sp>
      <p:sp>
        <p:nvSpPr>
          <p:cNvPr id="5325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ea typeface="ＭＳ Ｐゴシック" pitchFamily="34" charset="-128"/>
              </a:rPr>
              <a:t>Lists published each year of top vulnerabilities in non-web software (SANS list) and web-app (Open Web Application Security project–OWASP).</a:t>
            </a:r>
          </a:p>
          <a:p>
            <a:r>
              <a:rPr lang="en-US">
                <a:ea typeface="ＭＳ Ｐゴシック" pitchFamily="34" charset="-128"/>
              </a:rPr>
              <a:t>Buffer overflow still in top 3 on SANS list; SQL injection still in top 3 in OWASP list</a:t>
            </a:r>
          </a:p>
          <a:p>
            <a:r>
              <a:rPr lang="en-US">
                <a:ea typeface="ＭＳ Ｐゴシック" pitchFamily="34" charset="-128"/>
              </a:rPr>
              <a:t>Both: Attack is well known; defense straightforward; attack can be devastating.</a:t>
            </a:r>
          </a:p>
          <a:p>
            <a:pPr lvl="1"/>
            <a:r>
              <a:rPr lang="en-US">
                <a:ea typeface="ＭＳ Ｐゴシック" pitchFamily="34" charset="-128"/>
              </a:rPr>
              <a:t>Neither likely to be found negligent!</a:t>
            </a:r>
          </a:p>
        </p:txBody>
      </p:sp>
    </p:spTree>
    <p:extLst>
      <p:ext uri="{BB962C8B-B14F-4D97-AF65-F5344CB8AC3E}">
        <p14:creationId xmlns:p14="http://schemas.microsoft.com/office/powerpoint/2010/main" val="1851341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pitchFamily="34" charset="-128"/>
              </a:rPr>
              <a:t>The Standard Answer</a:t>
            </a:r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4530725"/>
          </a:xfrm>
        </p:spPr>
        <p:txBody>
          <a:bodyPr/>
          <a:lstStyle/>
          <a:p>
            <a:r>
              <a:rPr lang="ja-JP" altLang="en-US" dirty="0">
                <a:ea typeface="ＭＳ Ｐゴシック" pitchFamily="34" charset="-128"/>
              </a:rPr>
              <a:t>“</a:t>
            </a:r>
            <a:r>
              <a:rPr lang="en-US" altLang="ja-JP" dirty="0">
                <a:ea typeface="ＭＳ Ｐゴシック" pitchFamily="34" charset="-128"/>
              </a:rPr>
              <a:t>Businesses are profit-making ventures, so they make decisions based on both short- and long-term profitability.</a:t>
            </a:r>
            <a:r>
              <a:rPr lang="ja-JP" altLang="en-US" dirty="0">
                <a:ea typeface="ＭＳ Ｐゴシック" pitchFamily="34" charset="-128"/>
              </a:rPr>
              <a:t>”</a:t>
            </a:r>
            <a:r>
              <a:rPr lang="en-US" altLang="ja-JP" dirty="0">
                <a:ea typeface="ＭＳ Ｐゴシック" pitchFamily="34" charset="-128"/>
              </a:rPr>
              <a:t>   </a:t>
            </a:r>
          </a:p>
          <a:p>
            <a:pPr lvl="2"/>
            <a:r>
              <a:rPr lang="en-US" dirty="0">
                <a:ea typeface="ＭＳ Ｐゴシック" pitchFamily="34" charset="-128"/>
              </a:rPr>
              <a:t>Bruce </a:t>
            </a:r>
            <a:r>
              <a:rPr lang="en-US" dirty="0" err="1">
                <a:ea typeface="ＭＳ Ｐゴシック" pitchFamily="34" charset="-128"/>
              </a:rPr>
              <a:t>Schneier</a:t>
            </a:r>
            <a:r>
              <a:rPr lang="en-US" dirty="0">
                <a:ea typeface="ＭＳ Ｐゴシック" pitchFamily="34" charset="-128"/>
              </a:rPr>
              <a:t>, </a:t>
            </a:r>
            <a:r>
              <a:rPr lang="en-US" i="1" dirty="0">
                <a:ea typeface="ＭＳ Ｐゴシック" pitchFamily="34" charset="-128"/>
              </a:rPr>
              <a:t>Information Security and Externalities</a:t>
            </a:r>
            <a:r>
              <a:rPr lang="en-US" dirty="0">
                <a:ea typeface="ＭＳ Ｐゴシック" pitchFamily="34" charset="-128"/>
              </a:rPr>
              <a:t> </a:t>
            </a:r>
          </a:p>
          <a:p>
            <a:r>
              <a:rPr lang="en-US" dirty="0">
                <a:ea typeface="ＭＳ Ｐゴシック" pitchFamily="34" charset="-128"/>
              </a:rPr>
              <a:t>Buyers demand low-priced, early-to-market software even when it is vulnerability-ridden.</a:t>
            </a:r>
          </a:p>
          <a:p>
            <a:pPr lvl="2"/>
            <a:r>
              <a:rPr lang="en-US" dirty="0">
                <a:ea typeface="ＭＳ Ｐゴシック" pitchFamily="34" charset="-128"/>
              </a:rPr>
              <a:t>Note:  </a:t>
            </a:r>
            <a:r>
              <a:rPr lang="en-US" i="1" dirty="0">
                <a:ea typeface="ＭＳ Ｐゴシック" pitchFamily="34" charset="-128"/>
              </a:rPr>
              <a:t>low-priced </a:t>
            </a:r>
            <a:r>
              <a:rPr lang="en-US" dirty="0">
                <a:ea typeface="ＭＳ Ｐゴシック" pitchFamily="34" charset="-128"/>
              </a:rPr>
              <a:t>is not </a:t>
            </a:r>
            <a:r>
              <a:rPr lang="en-US" i="1" dirty="0">
                <a:ea typeface="ＭＳ Ｐゴシック" pitchFamily="34" charset="-128"/>
              </a:rPr>
              <a:t>low-cost</a:t>
            </a:r>
            <a:r>
              <a:rPr lang="en-US" dirty="0">
                <a:ea typeface="ＭＳ Ｐゴシック" pitchFamily="34" charset="-128"/>
              </a:rPr>
              <a:t>.  The cost runs in the billions.  </a:t>
            </a:r>
          </a:p>
          <a:p>
            <a:r>
              <a:rPr lang="en-US" dirty="0">
                <a:ea typeface="ＭＳ Ｐゴシック" pitchFamily="34" charset="-128"/>
              </a:rPr>
              <a:t>Reducing vulnerabilities requires a longer and more costly development process and may yield software less easy to use.  </a:t>
            </a:r>
          </a:p>
          <a:p>
            <a:endParaRPr lang="en-US" dirty="0">
              <a:ea typeface="ＭＳ Ｐゴシック" pitchFamily="34" charset="-128"/>
            </a:endParaRPr>
          </a:p>
          <a:p>
            <a:endParaRPr lang="en-US" dirty="0"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Ways To Respond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/>
          <a:lstStyle/>
          <a:p>
            <a:r>
              <a:rPr lang="en-US" sz="3600" dirty="0"/>
              <a:t>Change software </a:t>
            </a:r>
            <a:r>
              <a:rPr lang="en-US" sz="3600" b="1" dirty="0"/>
              <a:t>developers’</a:t>
            </a:r>
            <a:r>
              <a:rPr lang="en-US" sz="3600" dirty="0"/>
              <a:t> behavior </a:t>
            </a:r>
          </a:p>
          <a:p>
            <a:pPr lvl="1"/>
            <a:r>
              <a:rPr lang="en-US" sz="2800" dirty="0"/>
              <a:t>So they develop and offer for sale only secure software.</a:t>
            </a:r>
          </a:p>
          <a:p>
            <a:r>
              <a:rPr lang="en-US" sz="3600" dirty="0"/>
              <a:t>Change software </a:t>
            </a:r>
            <a:r>
              <a:rPr lang="en-US" sz="3600" b="1" dirty="0"/>
              <a:t>buyers’ </a:t>
            </a:r>
            <a:r>
              <a:rPr lang="en-US" sz="3600" dirty="0"/>
              <a:t>behavior</a:t>
            </a:r>
          </a:p>
          <a:p>
            <a:pPr lvl="1"/>
            <a:r>
              <a:rPr lang="en-US" sz="2800" dirty="0"/>
              <a:t>So they demand and buy only secure software</a:t>
            </a:r>
          </a:p>
          <a:p>
            <a:r>
              <a:rPr lang="en-US" sz="3600" dirty="0"/>
              <a:t>The first option is the usual choice, and negligence liability is the usual proposal.</a:t>
            </a:r>
          </a:p>
          <a:p>
            <a:pPr marL="344487" lvl="1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52780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Problem With Negligence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191000"/>
          </a:xfrm>
        </p:spPr>
        <p:txBody>
          <a:bodyPr/>
          <a:lstStyle/>
          <a:p>
            <a:r>
              <a:rPr lang="en-US" sz="2800" dirty="0"/>
              <a:t>A software developer is liable in negligence for losses resulting from a vulnerability only if the vulnerability was a foreseeable result of the developer’s failure to act as a reasonable developer would.  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The problem:  this will not reduce vulnerabilities </a:t>
            </a:r>
            <a:r>
              <a:rPr lang="en-US" sz="2800" i="1" dirty="0"/>
              <a:t>enough</a:t>
            </a:r>
            <a:r>
              <a:rPr lang="en-US" sz="2800" dirty="0"/>
              <a:t>.</a:t>
            </a:r>
          </a:p>
          <a:p>
            <a:pPr marL="344487" lvl="1" indent="0">
              <a:buNone/>
            </a:pPr>
            <a:endParaRPr lang="en-US" dirty="0"/>
          </a:p>
          <a:p>
            <a:pPr marL="987425" lvl="2" indent="-293688"/>
            <a:endParaRPr lang="en-US" dirty="0"/>
          </a:p>
          <a:p>
            <a:pPr marL="692150" lvl="1" indent="-347663">
              <a:buNone/>
            </a:pPr>
            <a:r>
              <a:rPr lang="en-US" dirty="0"/>
              <a:t>  Reasonable        Unclear               Unreasonable</a:t>
            </a:r>
          </a:p>
          <a:p>
            <a:pPr marL="692150" lvl="1" indent="-347663">
              <a:buNone/>
            </a:pPr>
            <a:endParaRPr lang="en-US" dirty="0"/>
          </a:p>
        </p:txBody>
      </p:sp>
      <p:grpSp>
        <p:nvGrpSpPr>
          <p:cNvPr id="12" name="Group 4"/>
          <p:cNvGrpSpPr>
            <a:grpSpLocks/>
          </p:cNvGrpSpPr>
          <p:nvPr/>
        </p:nvGrpSpPr>
        <p:grpSpPr bwMode="auto">
          <a:xfrm>
            <a:off x="1219200" y="4724400"/>
            <a:ext cx="5562600" cy="304800"/>
            <a:chOff x="960" y="1584"/>
            <a:chExt cx="3504" cy="192"/>
          </a:xfrm>
        </p:grpSpPr>
        <p:sp>
          <p:nvSpPr>
            <p:cNvPr id="13" name="Rectangle 5"/>
            <p:cNvSpPr>
              <a:spLocks noChangeArrowheads="1"/>
            </p:cNvSpPr>
            <p:nvPr/>
          </p:nvSpPr>
          <p:spPr bwMode="auto">
            <a:xfrm>
              <a:off x="960" y="1584"/>
              <a:ext cx="1104" cy="192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5" name="Rectangle 7"/>
            <p:cNvSpPr>
              <a:spLocks noChangeArrowheads="1"/>
            </p:cNvSpPr>
            <p:nvPr/>
          </p:nvSpPr>
          <p:spPr bwMode="auto">
            <a:xfrm>
              <a:off x="3264" y="1584"/>
              <a:ext cx="1200" cy="19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4" name="Rectangle 6"/>
            <p:cNvSpPr>
              <a:spLocks noChangeArrowheads="1"/>
            </p:cNvSpPr>
            <p:nvPr/>
          </p:nvSpPr>
          <p:spPr bwMode="auto">
            <a:xfrm>
              <a:off x="1776" y="1584"/>
              <a:ext cx="2088" cy="192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19" name="Oval 18"/>
          <p:cNvSpPr/>
          <p:nvPr/>
        </p:nvSpPr>
        <p:spPr>
          <a:xfrm>
            <a:off x="2514600" y="4381500"/>
            <a:ext cx="4343400" cy="990600"/>
          </a:xfrm>
          <a:prstGeom prst="ellipse">
            <a:avLst/>
          </a:prstGeom>
          <a:noFill/>
          <a:ln w="57150">
            <a:solidFill>
              <a:srgbClr val="33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Line Callout 3 19"/>
          <p:cNvSpPr/>
          <p:nvPr/>
        </p:nvSpPr>
        <p:spPr>
          <a:xfrm flipH="1" flipV="1">
            <a:off x="4876800" y="6110938"/>
            <a:ext cx="3392214" cy="646331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276844"/>
              <a:gd name="adj6" fmla="val -17790"/>
              <a:gd name="adj7" fmla="val 277313"/>
              <a:gd name="adj8" fmla="val 37551"/>
            </a:avLst>
          </a:prstGeom>
          <a:noFill/>
          <a:ln>
            <a:solidFill>
              <a:srgbClr val="33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876800" y="6110939"/>
            <a:ext cx="2973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 need to reduce vulnerabilities in this area</a:t>
            </a:r>
          </a:p>
        </p:txBody>
      </p:sp>
    </p:spTree>
    <p:extLst>
      <p:ext uri="{BB962C8B-B14F-4D97-AF65-F5344CB8AC3E}">
        <p14:creationId xmlns:p14="http://schemas.microsoft.com/office/powerpoint/2010/main" val="22299589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A </a:t>
            </a:r>
            <a:r>
              <a:rPr lang="en-US" dirty="0" err="1"/>
              <a:t>Disanalogy</a:t>
            </a:r>
            <a:r>
              <a:rPr lang="en-US" dirty="0"/>
              <a:t>: </a:t>
            </a:r>
            <a:r>
              <a:rPr lang="en-US" i="1" dirty="0"/>
              <a:t> The T. J. Hooper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A tug, the T. J. Hooper, encountered a storm and sank along with the barges it was towing.</a:t>
            </a:r>
          </a:p>
          <a:p>
            <a:pPr eaLnBrk="1" hangingPunct="1">
              <a:defRPr/>
            </a:pPr>
            <a:r>
              <a:rPr lang="en-US" dirty="0"/>
              <a:t>It did not have a shortwave radio.  </a:t>
            </a:r>
          </a:p>
          <a:p>
            <a:pPr lvl="1" eaLnBrk="1" hangingPunct="1">
              <a:defRPr/>
            </a:pPr>
            <a:r>
              <a:rPr lang="en-US" dirty="0">
                <a:ea typeface="+mn-ea"/>
                <a:cs typeface="+mn-cs"/>
              </a:rPr>
              <a:t>With one, it would have received weather reports, and stopped to avoid the storm.  </a:t>
            </a:r>
          </a:p>
          <a:p>
            <a:pPr lvl="1" eaLnBrk="1" hangingPunct="1">
              <a:defRPr/>
            </a:pPr>
            <a:r>
              <a:rPr lang="en-US" dirty="0">
                <a:ea typeface="+mn-ea"/>
                <a:cs typeface="+mn-cs"/>
              </a:rPr>
              <a:t>Shortwave radios were new, and tugs did  </a:t>
            </a:r>
            <a:r>
              <a:rPr lang="en-US" i="1" dirty="0">
                <a:ea typeface="+mn-ea"/>
                <a:cs typeface="+mn-cs"/>
              </a:rPr>
              <a:t>not</a:t>
            </a:r>
            <a:r>
              <a:rPr lang="en-US" dirty="0">
                <a:ea typeface="+mn-ea"/>
                <a:cs typeface="+mn-cs"/>
              </a:rPr>
              <a:t> normally have one.  </a:t>
            </a:r>
          </a:p>
          <a:p>
            <a:pPr eaLnBrk="1" hangingPunct="1">
              <a:defRPr/>
            </a:pPr>
            <a:r>
              <a:rPr lang="en-US" dirty="0"/>
              <a:t>The court held that the tug was negligently because it lacked shortwave radios. </a:t>
            </a:r>
          </a:p>
        </p:txBody>
      </p:sp>
    </p:spTree>
    <p:extLst>
      <p:ext uri="{BB962C8B-B14F-4D97-AF65-F5344CB8AC3E}">
        <p14:creationId xmlns:p14="http://schemas.microsoft.com/office/powerpoint/2010/main" val="2865879892"/>
      </p:ext>
    </p:extLst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3921</TotalTime>
  <Words>2365</Words>
  <Application>Microsoft Office PowerPoint</Application>
  <PresentationFormat>On-screen Show (4:3)</PresentationFormat>
  <Paragraphs>226</Paragraphs>
  <Slides>37</Slides>
  <Notes>37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5" baseType="lpstr">
      <vt:lpstr>ＭＳ Ｐゴシック</vt:lpstr>
      <vt:lpstr>Arial</vt:lpstr>
      <vt:lpstr>Calibri</vt:lpstr>
      <vt:lpstr>Garamond</vt:lpstr>
      <vt:lpstr>Optima</vt:lpstr>
      <vt:lpstr>Times New Roman</vt:lpstr>
      <vt:lpstr>Wingdings</vt:lpstr>
      <vt:lpstr>Edge</vt:lpstr>
      <vt:lpstr>Software Security: Economics, and liability issues  </vt:lpstr>
      <vt:lpstr>Two Questions</vt:lpstr>
      <vt:lpstr>Preliminary: Vulnerability Defined</vt:lpstr>
      <vt:lpstr>Most Vulnerabilities limited set of sources</vt:lpstr>
      <vt:lpstr>Software can be less vulnerable</vt:lpstr>
      <vt:lpstr>The Standard Answer</vt:lpstr>
      <vt:lpstr>Two Ways To Respond</vt:lpstr>
      <vt:lpstr>The Problem With Negligence</vt:lpstr>
      <vt:lpstr>A Disanalogy:  The T. J. Hooper</vt:lpstr>
      <vt:lpstr>Two Key Points</vt:lpstr>
      <vt:lpstr>Software is Different</vt:lpstr>
      <vt:lpstr>Negligence Liability Is A Bad Idea </vt:lpstr>
      <vt:lpstr>Other Liability Options</vt:lpstr>
      <vt:lpstr>Strict Liability </vt:lpstr>
      <vt:lpstr>Too Much Liability</vt:lpstr>
      <vt:lpstr>Coordination Norms</vt:lpstr>
      <vt:lpstr>The Elevator Norm</vt:lpstr>
      <vt:lpstr>The Consumer’s Problem</vt:lpstr>
      <vt:lpstr>Markets and Coordination Norms</vt:lpstr>
      <vt:lpstr>A Suboptimal Norm</vt:lpstr>
      <vt:lpstr>The Players did not wear helmets</vt:lpstr>
      <vt:lpstr>Coordination Game Connection</vt:lpstr>
      <vt:lpstr>Value-Optimal Norms</vt:lpstr>
      <vt:lpstr>Recall: Norms and Market Transactions</vt:lpstr>
      <vt:lpstr>Product-Risk Norms</vt:lpstr>
      <vt:lpstr>“Ordinary” Products And Norms</vt:lpstr>
      <vt:lpstr>Vulnerable Software = Bare Heads</vt:lpstr>
      <vt:lpstr>Do We Need Legal Regulation?</vt:lpstr>
      <vt:lpstr>Legal Regulation is Necessary</vt:lpstr>
      <vt:lpstr>The Suboptimal Software Norm</vt:lpstr>
      <vt:lpstr>Our Proposed New Legal Regulation</vt:lpstr>
      <vt:lpstr>Best practices: What are they?</vt:lpstr>
      <vt:lpstr>Best practices: our definition </vt:lpstr>
      <vt:lpstr>Who defines?</vt:lpstr>
      <vt:lpstr>Law as mover to new norm</vt:lpstr>
      <vt:lpstr>Other applications of norms ideas</vt:lpstr>
      <vt:lpstr>Hope for developing norms? (and even laws?)</vt:lpstr>
    </vt:vector>
  </TitlesOfParts>
  <Company>Chicago-Kent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Chicago-Kent Board of Overseers Technology Committee</dc:title>
  <dc:creator>Ronald W. Staudt</dc:creator>
  <cp:lastModifiedBy>Richard Warner</cp:lastModifiedBy>
  <cp:revision>362</cp:revision>
  <dcterms:created xsi:type="dcterms:W3CDTF">2012-04-19T05:45:57Z</dcterms:created>
  <dcterms:modified xsi:type="dcterms:W3CDTF">2024-03-22T16:53:05Z</dcterms:modified>
</cp:coreProperties>
</file>